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0" r:id="rId1"/>
  </p:sldMasterIdLst>
  <p:notesMasterIdLst>
    <p:notesMasterId r:id="rId21"/>
  </p:notesMasterIdLst>
  <p:sldIdLst>
    <p:sldId id="256" r:id="rId2"/>
    <p:sldId id="257" r:id="rId3"/>
    <p:sldId id="258" r:id="rId4"/>
    <p:sldId id="259" r:id="rId5"/>
    <p:sldId id="265" r:id="rId6"/>
    <p:sldId id="266" r:id="rId7"/>
    <p:sldId id="260" r:id="rId8"/>
    <p:sldId id="267" r:id="rId9"/>
    <p:sldId id="261" r:id="rId10"/>
    <p:sldId id="268" r:id="rId11"/>
    <p:sldId id="262" r:id="rId12"/>
    <p:sldId id="269" r:id="rId13"/>
    <p:sldId id="272" r:id="rId14"/>
    <p:sldId id="271" r:id="rId15"/>
    <p:sldId id="263" r:id="rId16"/>
    <p:sldId id="270" r:id="rId17"/>
    <p:sldId id="264" r:id="rId18"/>
    <p:sldId id="274" r:id="rId19"/>
    <p:sldId id="273" r:id="rId2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3AF40D-F417-45B4-8BDE-4785427B243A}" type="datetimeFigureOut">
              <a:rPr lang="es-ES" smtClean="0"/>
              <a:pPr/>
              <a:t>01/04/2011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072645-CE3C-474A-AE0E-284EED055AF2}" type="slidenum">
              <a:rPr lang="es-ES" smtClean="0"/>
              <a:pPr/>
              <a:t>‹Nº›</a:t>
            </a:fld>
            <a:endParaRPr lang="es-ES"/>
          </a:p>
        </p:txBody>
      </p:sp>
    </p:spTree>
    <p:extLst>
      <p:ext uri="{BB962C8B-B14F-4D97-AF65-F5344CB8AC3E}">
        <p14:creationId xmlns:p14="http://schemas.microsoft.com/office/powerpoint/2010/main" val="3724388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BF072645-CE3C-474A-AE0E-284EED055AF2}" type="slidenum">
              <a:rPr lang="es-ES" smtClean="0"/>
              <a:pPr/>
              <a:t>2</a:t>
            </a:fld>
            <a:endParaRPr lang="es-ES"/>
          </a:p>
        </p:txBody>
      </p:sp>
    </p:spTree>
    <p:extLst>
      <p:ext uri="{BB962C8B-B14F-4D97-AF65-F5344CB8AC3E}">
        <p14:creationId xmlns:p14="http://schemas.microsoft.com/office/powerpoint/2010/main" val="15248619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57364"/>
            <a:ext cx="7772400" cy="1470025"/>
          </a:xfrm>
        </p:spPr>
        <p:txBody>
          <a:bodyPr anchor="ctr"/>
          <a:lstStyle>
            <a:lvl1pPr algn="r">
              <a:defRPr>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defRPr>
            </a:lvl1pPr>
          </a:lstStyle>
          <a:p>
            <a:r>
              <a:rPr kumimoji="0" lang="es-ES" smtClean="0"/>
              <a:t>Haga clic para modificar el estilo de título del patrón</a:t>
            </a:r>
            <a:endParaRPr kumimoji="0" lang="en-US"/>
          </a:p>
        </p:txBody>
      </p:sp>
      <p:sp>
        <p:nvSpPr>
          <p:cNvPr id="3" name="Subtitle 2"/>
          <p:cNvSpPr>
            <a:spLocks noGrp="1"/>
          </p:cNvSpPr>
          <p:nvPr>
            <p:ph type="subTitle" idx="1"/>
          </p:nvPr>
        </p:nvSpPr>
        <p:spPr>
          <a:xfrm>
            <a:off x="2062792" y="3357562"/>
            <a:ext cx="6400800" cy="1752600"/>
          </a:xfrm>
        </p:spPr>
        <p:txBody>
          <a:bodyPr/>
          <a:lstStyle>
            <a:lvl1pPr marL="0" indent="0" algn="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s-ES" smtClean="0"/>
              <a:t>Haga clic para modificar el estilo de subtítulo del patrón</a:t>
            </a:r>
            <a:endParaRPr kumimoji="0" lang="en-US"/>
          </a:p>
        </p:txBody>
      </p:sp>
      <p:sp>
        <p:nvSpPr>
          <p:cNvPr id="4" name="Date Placeholder 3"/>
          <p:cNvSpPr>
            <a:spLocks noGrp="1"/>
          </p:cNvSpPr>
          <p:nvPr>
            <p:ph type="dt" sz="half" idx="10"/>
          </p:nvPr>
        </p:nvSpPr>
        <p:spPr/>
        <p:txBody>
          <a:bodyPr/>
          <a:lstStyle/>
          <a:p>
            <a:fld id="{CF0A435F-7F23-4725-9C68-50D2FA2ABA6F}" type="datetime1">
              <a:rPr lang="es-ES" smtClean="0"/>
              <a:pPr/>
              <a:t>01/04/2011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64DF177-FBC5-401B-BFD3-87995E7CCC2A}"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p:sndAc>
          <p:stSnd>
            <p:snd r:embed="rId1" name="wind.wav"/>
          </p:stSnd>
        </p:sndAc>
      </p:transition>
    </mc:Choice>
    <mc:Fallback xmlns="">
      <p:transition>
        <p:sndAc>
          <p:stSnd>
            <p:snd r:embed="rId3" name="wind.wav"/>
          </p:stSnd>
        </p:sndAc>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grpSp>
        <p:nvGrpSpPr>
          <p:cNvPr id="7" name="Group 6"/>
          <p:cNvGrpSpPr/>
          <p:nvPr/>
        </p:nvGrpSpPr>
        <p:grpSpPr>
          <a:xfrm>
            <a:off x="2207747" y="1332379"/>
            <a:ext cx="6482858" cy="144000"/>
            <a:chOff x="2214546" y="1427612"/>
            <a:chExt cx="6482858" cy="144000"/>
          </a:xfrm>
        </p:grpSpPr>
        <p:sp>
          <p:nvSpPr>
            <p:cNvPr id="8" name="Chevron 7"/>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9" name="Rectangle 8"/>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1600200"/>
            <a:ext cx="8229600" cy="482919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ECF0F68B-2BBA-4E59-9AA6-4BDB9729A28D}" type="datetime1">
              <a:rPr lang="es-ES" smtClean="0"/>
              <a:pPr/>
              <a:t>01/04/2011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64DF177-FBC5-401B-BFD3-87995E7CCC2A}" type="slidenum">
              <a:rPr lang="es-ES" smtClean="0"/>
              <a:pPr/>
              <a:t>‹Nº›</a:t>
            </a:fld>
            <a:endParaRPr lang="es-ES"/>
          </a:p>
        </p:txBody>
      </p:sp>
    </p:spTree>
  </p:cSld>
  <p:clrMapOvr>
    <a:masterClrMapping/>
  </p:clrMapOvr>
  <mc:AlternateContent xmlns:mc="http://schemas.openxmlformats.org/markup-compatibility/2006" xmlns:p14="http://schemas.microsoft.com/office/powerpoint/2010/main">
    <mc:Choice Requires="p14">
      <p:transition p14:dur="0">
        <p:sndAc>
          <p:stSnd>
            <p:snd r:embed="rId1" name="wind.wav"/>
          </p:stSnd>
        </p:sndAc>
      </p:transition>
    </mc:Choice>
    <mc:Fallback xmlns="">
      <p:transition>
        <p:sndAc>
          <p:stSnd>
            <p:snd r:embed="rId3" name="wind.wav"/>
          </p:stSnd>
        </p:sndAc>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5206" y="274638"/>
            <a:ext cx="1471594" cy="6154758"/>
          </a:xfrm>
        </p:spPr>
        <p:txBody>
          <a:bodyPr vert="eaVert"/>
          <a:lstStyle>
            <a:lvl1pPr>
              <a:defRPr>
                <a:effectLst>
                  <a:outerShdw blurRad="50800" dist="50800" dir="18900000" algn="tl" rotWithShape="0">
                    <a:srgbClr val="000000">
                      <a:alpha val="43137"/>
                    </a:srgbClr>
                  </a:outerShdw>
                </a:effectLst>
              </a:defRPr>
            </a:lvl1p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274638"/>
            <a:ext cx="6686568" cy="6154758"/>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84B59D55-0DDF-48F4-A01A-95DEAC4354C9}" type="datetime1">
              <a:rPr lang="es-ES" smtClean="0"/>
              <a:pPr/>
              <a:t>01/04/2011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64DF177-FBC5-401B-BFD3-87995E7CCC2A}" type="slidenum">
              <a:rPr lang="es-ES" smtClean="0"/>
              <a:pPr/>
              <a:t>‹Nº›</a:t>
            </a:fld>
            <a:endParaRPr lang="es-ES"/>
          </a:p>
        </p:txBody>
      </p:sp>
    </p:spTree>
  </p:cSld>
  <p:clrMapOvr>
    <a:masterClrMapping/>
  </p:clrMapOvr>
  <mc:AlternateContent xmlns:mc="http://schemas.openxmlformats.org/markup-compatibility/2006" xmlns:p14="http://schemas.microsoft.com/office/powerpoint/2010/main">
    <mc:Choice Requires="p14">
      <p:transition p14:dur="0">
        <p:sndAc>
          <p:stSnd>
            <p:snd r:embed="rId1" name="wind.wav"/>
          </p:stSnd>
        </p:sndAc>
      </p:transition>
    </mc:Choice>
    <mc:Fallback xmlns="">
      <p:transition>
        <p:sndAc>
          <p:stSnd>
            <p:snd r:embed="rId3" name="wind.wav"/>
          </p:stSnd>
        </p:sndAc>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grpSp>
        <p:nvGrpSpPr>
          <p:cNvPr id="7" name="Group 23"/>
          <p:cNvGrpSpPr/>
          <p:nvPr/>
        </p:nvGrpSpPr>
        <p:grpSpPr>
          <a:xfrm>
            <a:off x="2207747" y="1332379"/>
            <a:ext cx="6482858" cy="144000"/>
            <a:chOff x="2214546" y="1427612"/>
            <a:chExt cx="6482858" cy="144000"/>
          </a:xfrm>
        </p:grpSpPr>
        <p:sp>
          <p:nvSpPr>
            <p:cNvPr id="10" name="Chevron 9"/>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23" name="Rectangle 22"/>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EBC10F7F-2A65-447B-8689-E2B69A277DF8}" type="datetime1">
              <a:rPr lang="es-ES" smtClean="0"/>
              <a:pPr/>
              <a:t>01/04/2011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64DF177-FBC5-401B-BFD3-87995E7CCC2A}" type="slidenum">
              <a:rPr lang="es-ES" smtClean="0"/>
              <a:pPr/>
              <a:t>‹Nº›</a:t>
            </a:fld>
            <a:endParaRPr lang="es-ES"/>
          </a:p>
        </p:txBody>
      </p:sp>
    </p:spTree>
  </p:cSld>
  <p:clrMapOvr>
    <a:masterClrMapping/>
  </p:clrMapOvr>
  <mc:AlternateContent xmlns:mc="http://schemas.openxmlformats.org/markup-compatibility/2006" xmlns:p14="http://schemas.microsoft.com/office/powerpoint/2010/main">
    <mc:Choice Requires="p14">
      <p:transition p14:dur="0">
        <p:sndAc>
          <p:stSnd>
            <p:snd r:embed="rId1" name="wind.wav"/>
          </p:stSnd>
        </p:sndAc>
      </p:transition>
    </mc:Choice>
    <mc:Fallback xmlns="">
      <p:transition>
        <p:sndAc>
          <p:stSnd>
            <p:snd r:embed="rId3" name="wind.wav"/>
          </p:stSnd>
        </p:sndAc>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286113"/>
            <a:ext cx="7772400" cy="1362075"/>
          </a:xfrm>
        </p:spPr>
        <p:txBody>
          <a:bodyPr anchor="t"/>
          <a:lstStyle>
            <a:lvl1pPr algn="r">
              <a:defRPr sz="4000" b="0" cap="all">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722313" y="1785926"/>
            <a:ext cx="7772400" cy="1500187"/>
          </a:xfrm>
        </p:spPr>
        <p:txBody>
          <a:bodyPr anchor="b"/>
          <a:lstStyle>
            <a:lvl1pPr marL="0" indent="0" algn="r">
              <a:buNone/>
              <a:defRPr sz="2000">
                <a:solidFill>
                  <a:schemeClr val="tx1">
                    <a:tint val="75000"/>
                  </a:schemeClr>
                </a:solidFill>
              </a:defRPr>
            </a:lvl1pPr>
            <a:lvl2pPr marL="457200" indent="0" algn="r">
              <a:buNone/>
              <a:defRPr sz="1800">
                <a:solidFill>
                  <a:schemeClr val="tx1">
                    <a:tint val="75000"/>
                  </a:schemeClr>
                </a:solidFill>
              </a:defRPr>
            </a:lvl2pPr>
            <a:lvl3pPr marL="914400" indent="0" algn="r">
              <a:buNone/>
              <a:defRPr sz="1600">
                <a:solidFill>
                  <a:schemeClr val="tx1">
                    <a:tint val="75000"/>
                  </a:schemeClr>
                </a:solidFill>
              </a:defRPr>
            </a:lvl3pPr>
            <a:lvl4pPr marL="1371600" indent="0" algn="r">
              <a:buNone/>
              <a:defRPr sz="1400">
                <a:solidFill>
                  <a:schemeClr val="tx1">
                    <a:tint val="75000"/>
                  </a:schemeClr>
                </a:solidFill>
              </a:defRPr>
            </a:lvl4pPr>
            <a:lvl5pPr marL="1828800" indent="0" algn="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B7C64AF4-766E-4308-A916-84E2906CE177}" type="datetime1">
              <a:rPr lang="es-ES" smtClean="0"/>
              <a:pPr/>
              <a:t>01/04/2011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64DF177-FBC5-401B-BFD3-87995E7CCC2A}"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p:sndAc>
          <p:stSnd>
            <p:snd r:embed="rId1" name="wind.wav"/>
          </p:stSnd>
        </p:sndAc>
      </p:transition>
    </mc:Choice>
    <mc:Fallback xmlns="">
      <p:transition>
        <p:sndAc>
          <p:stSnd>
            <p:snd r:embed="rId3" name="wind.wav"/>
          </p:stSnd>
        </p:sndAc>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grpSp>
        <p:nvGrpSpPr>
          <p:cNvPr id="8" name="Group 7"/>
          <p:cNvGrpSpPr/>
          <p:nvPr/>
        </p:nvGrpSpPr>
        <p:grpSpPr>
          <a:xfrm>
            <a:off x="2207747" y="1332379"/>
            <a:ext cx="6482858" cy="144000"/>
            <a:chOff x="2214546" y="1427612"/>
            <a:chExt cx="6482858" cy="144000"/>
          </a:xfrm>
        </p:grpSpPr>
        <p:sp>
          <p:nvSpPr>
            <p:cNvPr id="9" name="Chevron 8"/>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10" name="Rectangle 9"/>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CFF796DA-BE6F-46B0-A85F-A8D6DE4859EF}" type="datetime1">
              <a:rPr lang="es-ES" smtClean="0"/>
              <a:pPr/>
              <a:t>01/04/2011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64DF177-FBC5-401B-BFD3-87995E7CCC2A}" type="slidenum">
              <a:rPr lang="es-ES" smtClean="0"/>
              <a:pPr/>
              <a:t>‹Nº›</a:t>
            </a:fld>
            <a:endParaRPr lang="es-ES"/>
          </a:p>
        </p:txBody>
      </p:sp>
    </p:spTree>
  </p:cSld>
  <p:clrMapOvr>
    <a:masterClrMapping/>
  </p:clrMapOvr>
  <mc:AlternateContent xmlns:mc="http://schemas.openxmlformats.org/markup-compatibility/2006" xmlns:p14="http://schemas.microsoft.com/office/powerpoint/2010/main">
    <mc:Choice Requires="p14">
      <p:transition p14:dur="0">
        <p:sndAc>
          <p:stSnd>
            <p:snd r:embed="rId1" name="wind.wav"/>
          </p:stSnd>
        </p:sndAc>
      </p:transition>
    </mc:Choice>
    <mc:Fallback xmlns="">
      <p:transition>
        <p:sndAc>
          <p:stSnd>
            <p:snd r:embed="rId3" name="wind.wav"/>
          </p:stSnd>
        </p:sndAc>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grpSp>
        <p:nvGrpSpPr>
          <p:cNvPr id="10" name="Group 9"/>
          <p:cNvGrpSpPr/>
          <p:nvPr/>
        </p:nvGrpSpPr>
        <p:grpSpPr>
          <a:xfrm>
            <a:off x="2207747" y="1332379"/>
            <a:ext cx="6482858" cy="144000"/>
            <a:chOff x="2214546" y="1427612"/>
            <a:chExt cx="6482858" cy="144000"/>
          </a:xfrm>
        </p:grpSpPr>
        <p:sp>
          <p:nvSpPr>
            <p:cNvPr id="11" name="Chevron 10"/>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12" name="Rectangle 11"/>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BDD458B9-08C2-4FD4-8717-FA69A4A45608}" type="datetime1">
              <a:rPr lang="es-ES" smtClean="0"/>
              <a:pPr/>
              <a:t>01/04/2011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64DF177-FBC5-401B-BFD3-87995E7CCC2A}" type="slidenum">
              <a:rPr lang="es-ES" smtClean="0"/>
              <a:pPr/>
              <a:t>‹Nº›</a:t>
            </a:fld>
            <a:endParaRPr lang="es-ES"/>
          </a:p>
        </p:txBody>
      </p:sp>
    </p:spTree>
  </p:cSld>
  <p:clrMapOvr>
    <a:masterClrMapping/>
  </p:clrMapOvr>
  <mc:AlternateContent xmlns:mc="http://schemas.openxmlformats.org/markup-compatibility/2006" xmlns:p14="http://schemas.microsoft.com/office/powerpoint/2010/main">
    <mc:Choice Requires="p14">
      <p:transition p14:dur="0">
        <p:sndAc>
          <p:stSnd>
            <p:snd r:embed="rId1" name="wind.wav"/>
          </p:stSnd>
        </p:sndAc>
      </p:transition>
    </mc:Choice>
    <mc:Fallback xmlns="">
      <p:transition>
        <p:sndAc>
          <p:stSnd>
            <p:snd r:embed="rId3" name="wind.wav"/>
          </p:stSnd>
        </p:sndAc>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grpSp>
        <p:nvGrpSpPr>
          <p:cNvPr id="6" name="Group 5"/>
          <p:cNvGrpSpPr/>
          <p:nvPr/>
        </p:nvGrpSpPr>
        <p:grpSpPr>
          <a:xfrm>
            <a:off x="2207747" y="1332379"/>
            <a:ext cx="6482858" cy="144000"/>
            <a:chOff x="2214546" y="1427612"/>
            <a:chExt cx="6482858" cy="144000"/>
          </a:xfrm>
        </p:grpSpPr>
        <p:sp>
          <p:nvSpPr>
            <p:cNvPr id="7" name="Chevron 6"/>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8" name="Rectangle 7"/>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982CC8A0-D8D6-4DB9-8561-87D21EE8CD9F}" type="datetime1">
              <a:rPr lang="es-ES" smtClean="0"/>
              <a:pPr/>
              <a:t>01/04/2011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64DF177-FBC5-401B-BFD3-87995E7CCC2A}" type="slidenum">
              <a:rPr lang="es-ES" smtClean="0"/>
              <a:pPr/>
              <a:t>‹Nº›</a:t>
            </a:fld>
            <a:endParaRPr lang="es-ES"/>
          </a:p>
        </p:txBody>
      </p:sp>
    </p:spTree>
  </p:cSld>
  <p:clrMapOvr>
    <a:masterClrMapping/>
  </p:clrMapOvr>
  <mc:AlternateContent xmlns:mc="http://schemas.openxmlformats.org/markup-compatibility/2006" xmlns:p14="http://schemas.microsoft.com/office/powerpoint/2010/main">
    <mc:Choice Requires="p14">
      <p:transition p14:dur="0">
        <p:sndAc>
          <p:stSnd>
            <p:snd r:embed="rId1" name="wind.wav"/>
          </p:stSnd>
        </p:sndAc>
      </p:transition>
    </mc:Choice>
    <mc:Fallback xmlns="">
      <p:transition>
        <p:sndAc>
          <p:stSnd>
            <p:snd r:embed="rId3" name="wind.wav"/>
          </p:stSnd>
        </p:sndAc>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1911B-E528-4875-BD34-441D154ABB68}" type="datetime1">
              <a:rPr lang="es-ES" smtClean="0"/>
              <a:pPr/>
              <a:t>01/04/2011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64DF177-FBC5-401B-BFD3-87995E7CCC2A}" type="slidenum">
              <a:rPr lang="es-ES" smtClean="0"/>
              <a:pPr/>
              <a:t>‹Nº›</a:t>
            </a:fld>
            <a:endParaRPr lang="es-ES"/>
          </a:p>
        </p:txBody>
      </p:sp>
    </p:spTree>
  </p:cSld>
  <p:clrMapOvr>
    <a:masterClrMapping/>
  </p:clrMapOvr>
  <mc:AlternateContent xmlns:mc="http://schemas.openxmlformats.org/markup-compatibility/2006" xmlns:p14="http://schemas.microsoft.com/office/powerpoint/2010/main">
    <mc:Choice Requires="p14">
      <p:transition p14:dur="0">
        <p:sndAc>
          <p:stSnd>
            <p:snd r:embed="rId1" name="wind.wav"/>
          </p:stSnd>
        </p:sndAc>
      </p:transition>
    </mc:Choice>
    <mc:Fallback xmlns="">
      <p:transition>
        <p:sndAc>
          <p:stSnd>
            <p:snd r:embed="rId3" name="wind.wav"/>
          </p:stSnd>
        </p:sndAc>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80745" y="285728"/>
            <a:ext cx="5106055" cy="1162050"/>
          </a:xfrm>
        </p:spPr>
        <p:txBody>
          <a:bodyPr anchor="ctr">
            <a:normAutofit/>
          </a:bodyPr>
          <a:lstStyle>
            <a:lvl1pPr algn="ctr">
              <a:defRPr sz="3200" b="0" kern="1200" cap="all">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effectLst>
                  <a:outerShdw blurRad="44450" dist="41910" dir="3600000" algn="tl">
                    <a:srgbClr val="000000">
                      <a:alpha val="5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a:xfrm>
            <a:off x="3575050" y="1446218"/>
            <a:ext cx="5111750" cy="46796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Text Placeholder 3"/>
          <p:cNvSpPr>
            <a:spLocks noGrp="1"/>
          </p:cNvSpPr>
          <p:nvPr>
            <p:ph type="body" sz="half" idx="2"/>
          </p:nvPr>
        </p:nvSpPr>
        <p:spPr>
          <a:xfrm>
            <a:off x="457201" y="285729"/>
            <a:ext cx="3008313" cy="5840435"/>
          </a:xfrm>
        </p:spPr>
        <p:txBody>
          <a:bodyPr anchor="b"/>
          <a:lstStyle>
            <a:lvl1pPr marL="0" indent="0">
              <a:spcAft>
                <a:spcPts val="0"/>
              </a:spcAft>
              <a:buNone/>
              <a:defRPr sz="1400"/>
            </a:lvl1pPr>
            <a:lvl2pPr marL="457200" indent="0">
              <a:spcAft>
                <a:spcPts val="0"/>
              </a:spcAft>
              <a:buNone/>
              <a:defRPr sz="1200"/>
            </a:lvl2pPr>
            <a:lvl3pPr marL="914400" indent="0">
              <a:spcAft>
                <a:spcPts val="0"/>
              </a:spcAft>
              <a:buNone/>
              <a:defRPr sz="1000"/>
            </a:lvl3pPr>
            <a:lvl4pPr marL="1371600" indent="0">
              <a:spcAft>
                <a:spcPts val="0"/>
              </a:spcAft>
              <a:buNone/>
              <a:defRPr sz="900"/>
            </a:lvl4pPr>
            <a:lvl5pPr marL="1828800" indent="0">
              <a:spcAft>
                <a:spcPts val="0"/>
              </a:spcAft>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2D203014-8868-4CBC-99CE-B8FE2E52D2A7}" type="datetime1">
              <a:rPr lang="es-ES" smtClean="0"/>
              <a:pPr/>
              <a:t>01/04/2011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64DF177-FBC5-401B-BFD3-87995E7CCC2A}" type="slidenum">
              <a:rPr lang="es-ES" smtClean="0"/>
              <a:pPr/>
              <a:t>‹Nº›</a:t>
            </a:fld>
            <a:endParaRPr lang="es-ES"/>
          </a:p>
        </p:txBody>
      </p:sp>
    </p:spTree>
  </p:cSld>
  <p:clrMapOvr>
    <a:masterClrMapping/>
  </p:clrMapOvr>
  <mc:AlternateContent xmlns:mc="http://schemas.openxmlformats.org/markup-compatibility/2006" xmlns:p14="http://schemas.microsoft.com/office/powerpoint/2010/main">
    <mc:Choice Requires="p14">
      <p:transition p14:dur="0">
        <p:sndAc>
          <p:stSnd>
            <p:snd r:embed="rId1" name="wind.wav"/>
          </p:stSnd>
        </p:sndAc>
      </p:transition>
    </mc:Choice>
    <mc:Fallback xmlns="">
      <p:transition>
        <p:sndAc>
          <p:stSnd>
            <p:snd r:embed="rId3" name="wind.wav"/>
          </p:stSnd>
        </p:sndAc>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715272" y="615868"/>
            <a:ext cx="928694" cy="5813528"/>
          </a:xfrm>
        </p:spPr>
        <p:txBody>
          <a:bodyPr vert="eaVert" anchor="ctr">
            <a:normAutofit/>
          </a:bodyPr>
          <a:lstStyle>
            <a:lvl1pPr algn="l">
              <a:defRPr sz="2800" b="0" kern="1200" cap="all">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effectLst>
                  <a:outerShdw blurRad="44450" dist="41910" dir="18600000" algn="tl">
                    <a:srgbClr val="000000">
                      <a:alpha val="5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Picture Placeholder 2"/>
          <p:cNvSpPr>
            <a:spLocks noGrp="1"/>
          </p:cNvSpPr>
          <p:nvPr>
            <p:ph type="pic" idx="1"/>
          </p:nvPr>
        </p:nvSpPr>
        <p:spPr>
          <a:xfrm>
            <a:off x="714348" y="612777"/>
            <a:ext cx="6858048" cy="4745051"/>
          </a:xfrm>
          <a:ln w="38100" cap="flat" cmpd="sng" algn="ctr">
            <a:gradFill flip="none" rotWithShape="1">
              <a:gsLst>
                <a:gs pos="0">
                  <a:srgbClr val="000082"/>
                </a:gs>
                <a:gs pos="30000">
                  <a:srgbClr val="66008F"/>
                </a:gs>
                <a:gs pos="64999">
                  <a:srgbClr val="BA0066"/>
                </a:gs>
                <a:gs pos="89999">
                  <a:srgbClr val="FF0000"/>
                </a:gs>
                <a:gs pos="100000">
                  <a:srgbClr val="FF8200"/>
                </a:gs>
              </a:gsLst>
              <a:path path="rect">
                <a:fillToRect l="100000" t="100000"/>
              </a:path>
              <a:tileRect r="-100000" b="-100000"/>
            </a:gradFill>
            <a:prstDash val="solid"/>
          </a:ln>
          <a:effectLst>
            <a:outerShdw blurRad="38100" dist="50800" dir="5400000" algn="tl" rotWithShape="0">
              <a:srgbClr val="000000">
                <a:alpha val="50000"/>
              </a:srgbClr>
            </a:outerShdw>
          </a:effectLst>
        </p:spPr>
        <p:style>
          <a:lnRef idx="2">
            <a:schemeClr val="accent1"/>
          </a:lnRef>
          <a:fillRef idx="1">
            <a:schemeClr val="lt1"/>
          </a:fillRef>
          <a:effectRef idx="0">
            <a:schemeClr val="accent1"/>
          </a:effectRef>
          <a:fontRef idx="minor">
            <a:schemeClr val="dk1"/>
          </a:fontRef>
        </p:style>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s-ES" smtClean="0"/>
              <a:t>Haga clic en el icono para agregar una imagen</a:t>
            </a:r>
            <a:endParaRPr kumimoji="0" lang="en-US"/>
          </a:p>
        </p:txBody>
      </p:sp>
      <p:sp>
        <p:nvSpPr>
          <p:cNvPr id="4" name="Text Placeholder 3"/>
          <p:cNvSpPr>
            <a:spLocks noGrp="1"/>
          </p:cNvSpPr>
          <p:nvPr>
            <p:ph type="body" sz="half" idx="2"/>
          </p:nvPr>
        </p:nvSpPr>
        <p:spPr>
          <a:xfrm>
            <a:off x="714348" y="5500702"/>
            <a:ext cx="6858048" cy="92869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171C3BF3-122A-4CAD-82FD-FF49C98AFD54}" type="datetime1">
              <a:rPr lang="es-ES" smtClean="0"/>
              <a:pPr/>
              <a:t>01/04/2011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64DF177-FBC5-401B-BFD3-87995E7CCC2A}"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p:sndAc>
          <p:stSnd>
            <p:snd r:embed="rId1" name="wind.wav"/>
          </p:stSnd>
        </p:sndAc>
      </p:transition>
    </mc:Choice>
    <mc:Fallback xmlns="">
      <p:transition>
        <p:sndAc>
          <p:stSnd>
            <p:snd r:embed="rId3" name="wind.wav"/>
          </p:stSnd>
        </p:sndAc>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audio" Target="../media/audio10.wav"/><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blipFill>
            <a:blip r:embed="rId14" cstate="print">
              <a:alphaModFix amt="30000"/>
              <a:duotone>
                <a:schemeClr val="accent1"/>
                <a:srgbClr val="FFFFFF"/>
              </a:duotone>
            </a:blip>
            <a:tile tx="0" ty="0" sx="100000" sy="100000" flip="none" algn="tl"/>
          </a:blipFill>
          <a:ln w="25400" cap="flat" cmpd="sng" algn="ctr">
            <a:noFill/>
            <a:prstDash val="solid"/>
          </a:ln>
          <a:effectLst/>
        </p:spPr>
        <p:style>
          <a:lnRef idx="2">
            <a:schemeClr val="accent1"/>
          </a:lnRef>
          <a:fillRef idx="1">
            <a:schemeClr val="accent1"/>
          </a:fillRef>
          <a:effectRef idx="0">
            <a:schemeClr val="accent1"/>
          </a:effectRef>
          <a:fontRef idx="minor">
            <a:schemeClr val="lt1"/>
          </a:fontRef>
        </p:style>
        <p:txBody>
          <a:bodyPr rtlCol="0" anchor="ctr"/>
          <a:lstStyle/>
          <a:p>
            <a:pPr marL="0" algn="ctr" rtl="0" eaLnBrk="1" latinLnBrk="0" hangingPunct="1"/>
            <a:endParaRPr kumimoji="0" lang="zh-CN" altLang="en-US" kern="1200">
              <a:solidFill>
                <a:schemeClr val="lt1"/>
              </a:solidFill>
              <a:latin typeface="+mn-lt"/>
              <a:ea typeface="+mn-ea"/>
              <a:cs typeface="+mn-cs"/>
            </a:endParaRPr>
          </a:p>
        </p:txBody>
      </p:sp>
      <p:grpSp>
        <p:nvGrpSpPr>
          <p:cNvPr id="8" name="Group 17"/>
          <p:cNvGrpSpPr/>
          <p:nvPr/>
        </p:nvGrpSpPr>
        <p:grpSpPr>
          <a:xfrm>
            <a:off x="0" y="6570024"/>
            <a:ext cx="9144000" cy="288000"/>
            <a:chOff x="0" y="6353387"/>
            <a:chExt cx="9144000" cy="361763"/>
          </a:xfrm>
        </p:grpSpPr>
        <p:grpSp>
          <p:nvGrpSpPr>
            <p:cNvPr id="9" name="Group 16"/>
            <p:cNvGrpSpPr/>
            <p:nvPr/>
          </p:nvGrpSpPr>
          <p:grpSpPr>
            <a:xfrm>
              <a:off x="0" y="6353387"/>
              <a:ext cx="8756597" cy="360000"/>
              <a:chOff x="1" y="6353387"/>
              <a:chExt cx="8756597" cy="360000"/>
            </a:xfrm>
          </p:grpSpPr>
          <p:sp>
            <p:nvSpPr>
              <p:cNvPr id="10" name="Freeform 9"/>
              <p:cNvSpPr/>
              <p:nvPr userDrawn="1"/>
            </p:nvSpPr>
            <p:spPr>
              <a:xfrm>
                <a:off x="1" y="6533387"/>
                <a:ext cx="8756597" cy="180000"/>
              </a:xfrm>
              <a:custGeom>
                <a:avLst/>
                <a:gdLst/>
                <a:ahLst/>
                <a:cxnLst/>
                <a:rect l="0" t="0" r="0" b="0"/>
                <a:pathLst>
                  <a:path w="7867650" h="177288">
                    <a:moveTo>
                      <a:pt x="7867650" y="177288"/>
                    </a:moveTo>
                    <a:lnTo>
                      <a:pt x="0" y="171450"/>
                    </a:lnTo>
                    <a:lnTo>
                      <a:pt x="0" y="0"/>
                    </a:lnTo>
                    <a:lnTo>
                      <a:pt x="7753350" y="0"/>
                    </a:lnTo>
                    <a:close/>
                  </a:path>
                </a:pathLst>
              </a:custGeom>
              <a:gradFill flip="none" rotWithShape="1">
                <a:gsLst>
                  <a:gs pos="25000">
                    <a:schemeClr val="accent1">
                      <a:shade val="50000"/>
                      <a:alpha val="75000"/>
                    </a:schemeClr>
                  </a:gs>
                  <a:gs pos="100000">
                    <a:schemeClr val="accent1">
                      <a:tint val="40000"/>
                      <a:alpha val="5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11" name="Freeform 10"/>
              <p:cNvSpPr/>
              <p:nvPr userDrawn="1"/>
            </p:nvSpPr>
            <p:spPr>
              <a:xfrm flipV="1">
                <a:off x="1" y="6353387"/>
                <a:ext cx="8756597" cy="180000"/>
              </a:xfrm>
              <a:custGeom>
                <a:avLst/>
                <a:gdLst/>
                <a:ahLst/>
                <a:cxnLst/>
                <a:rect l="0" t="0" r="0" b="0"/>
                <a:pathLst>
                  <a:path w="7867650" h="177288">
                    <a:moveTo>
                      <a:pt x="7867650" y="177288"/>
                    </a:moveTo>
                    <a:lnTo>
                      <a:pt x="0" y="171450"/>
                    </a:lnTo>
                    <a:lnTo>
                      <a:pt x="0" y="0"/>
                    </a:lnTo>
                    <a:lnTo>
                      <a:pt x="7753350" y="0"/>
                    </a:lnTo>
                    <a:close/>
                  </a:path>
                </a:pathLst>
              </a:custGeom>
              <a:gradFill flip="none" rotWithShape="1">
                <a:gsLst>
                  <a:gs pos="25000">
                    <a:schemeClr val="accent1">
                      <a:shade val="75000"/>
                      <a:alpha val="75000"/>
                    </a:schemeClr>
                  </a:gs>
                  <a:gs pos="100000">
                    <a:schemeClr val="accent1">
                      <a:tint val="40000"/>
                      <a:alpha val="5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grpSp>
          <p:nvGrpSpPr>
            <p:cNvPr id="15" name="Group 15"/>
            <p:cNvGrpSpPr/>
            <p:nvPr/>
          </p:nvGrpSpPr>
          <p:grpSpPr>
            <a:xfrm>
              <a:off x="8640700" y="6354583"/>
              <a:ext cx="503300" cy="360567"/>
              <a:chOff x="8640700" y="6354583"/>
              <a:chExt cx="503300" cy="360567"/>
            </a:xfrm>
          </p:grpSpPr>
          <p:sp>
            <p:nvSpPr>
              <p:cNvPr id="12" name="Chevron 11"/>
              <p:cNvSpPr/>
              <p:nvPr userDrawn="1"/>
            </p:nvSpPr>
            <p:spPr>
              <a:xfrm flipH="1">
                <a:off x="8640700" y="6354583"/>
                <a:ext cx="249884" cy="360000"/>
              </a:xfrm>
              <a:prstGeom prst="chevron">
                <a:avLst>
                  <a:gd name="adj" fmla="val 50000"/>
                </a:avLst>
              </a:prstGeom>
              <a:gradFill flip="none" rotWithShape="1">
                <a:gsLst>
                  <a:gs pos="0">
                    <a:schemeClr val="accent1">
                      <a:alpha val="60000"/>
                    </a:schemeClr>
                  </a:gs>
                  <a:gs pos="100000">
                    <a:schemeClr val="accent1"/>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13" name="Chevron 12"/>
              <p:cNvSpPr/>
              <p:nvPr userDrawn="1"/>
            </p:nvSpPr>
            <p:spPr>
              <a:xfrm flipH="1">
                <a:off x="8767248" y="6355150"/>
                <a:ext cx="249884" cy="360000"/>
              </a:xfrm>
              <a:prstGeom prst="chevron">
                <a:avLst>
                  <a:gd name="adj" fmla="val 50000"/>
                </a:avLst>
              </a:prstGeom>
              <a:gradFill flip="none" rotWithShape="1">
                <a:gsLst>
                  <a:gs pos="0">
                    <a:schemeClr val="accent1"/>
                  </a:gs>
                  <a:gs pos="100000">
                    <a:schemeClr val="accent1">
                      <a:shade val="7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14" name="Chevron 13"/>
              <p:cNvSpPr/>
              <p:nvPr userDrawn="1"/>
            </p:nvSpPr>
            <p:spPr>
              <a:xfrm flipH="1">
                <a:off x="8894116" y="6355000"/>
                <a:ext cx="249884" cy="360000"/>
              </a:xfrm>
              <a:prstGeom prst="chevron">
                <a:avLst>
                  <a:gd name="adj" fmla="val 50000"/>
                </a:avLst>
              </a:prstGeom>
              <a:gradFill flip="none" rotWithShape="1">
                <a:gsLst>
                  <a:gs pos="0">
                    <a:schemeClr val="accent1">
                      <a:shade val="75000"/>
                    </a:schemeClr>
                  </a:gs>
                  <a:gs pos="100000">
                    <a:schemeClr val="accent1">
                      <a:shade val="50000"/>
                      <a:shade val="2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grpSp>
      </p:grpSp>
      <p:sp>
        <p:nvSpPr>
          <p:cNvPr id="2" name="Title Placeholder 1"/>
          <p:cNvSpPr>
            <a:spLocks noGrp="1"/>
          </p:cNvSpPr>
          <p:nvPr>
            <p:ph type="title"/>
          </p:nvPr>
        </p:nvSpPr>
        <p:spPr>
          <a:xfrm>
            <a:off x="457200" y="274638"/>
            <a:ext cx="8229600" cy="1143000"/>
          </a:xfrm>
          <a:prstGeom prst="rect">
            <a:avLst/>
          </a:prstGeom>
        </p:spPr>
        <p:txBody>
          <a:bodyPr vert="horz" rtlCol="0" anchor="ctr">
            <a:normAutofit/>
            <a:scene3d>
              <a:camera prst="orthographicFront"/>
              <a:lightRig rig="threePt" dir="tl">
                <a:rot lat="0" lon="0" rev="7200000"/>
              </a:lightRig>
            </a:scene3d>
            <a:sp3d contourW="6350">
              <a:contourClr>
                <a:schemeClr val="accent1"/>
              </a:contourClr>
            </a:sp3d>
          </a:body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Date Placeholder 3"/>
          <p:cNvSpPr>
            <a:spLocks noGrp="1"/>
          </p:cNvSpPr>
          <p:nvPr>
            <p:ph type="dt" sz="half" idx="2"/>
          </p:nvPr>
        </p:nvSpPr>
        <p:spPr>
          <a:xfrm>
            <a:off x="0" y="6570000"/>
            <a:ext cx="1643042" cy="288000"/>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AD7471B3-E40C-4A57-AAAC-0C1B29BAE31F}" type="datetime1">
              <a:rPr lang="es-ES" smtClean="0"/>
              <a:pPr/>
              <a:t>01/04/2011</a:t>
            </a:fld>
            <a:endParaRPr lang="es-ES"/>
          </a:p>
        </p:txBody>
      </p:sp>
      <p:sp>
        <p:nvSpPr>
          <p:cNvPr id="5" name="Footer Placeholder 4"/>
          <p:cNvSpPr>
            <a:spLocks noGrp="1"/>
          </p:cNvSpPr>
          <p:nvPr>
            <p:ph type="ftr" sz="quarter" idx="3"/>
          </p:nvPr>
        </p:nvSpPr>
        <p:spPr>
          <a:xfrm>
            <a:off x="1643042" y="6570000"/>
            <a:ext cx="4214842" cy="288000"/>
          </a:xfrm>
          <a:prstGeom prst="rect">
            <a:avLst/>
          </a:prstGeom>
        </p:spPr>
        <p:txBody>
          <a:bodyPr vert="horz" rtlCol="0" anchor="ctr"/>
          <a:lstStyle>
            <a:lvl1pPr algn="l" eaLnBrk="1" latinLnBrk="0" hangingPunct="1">
              <a:defRPr kumimoji="0" sz="1200">
                <a:solidFill>
                  <a:schemeClr val="tx1">
                    <a:tint val="85000"/>
                  </a:schemeClr>
                </a:solidFill>
              </a:defRPr>
            </a:lvl1pPr>
          </a:lstStyle>
          <a:p>
            <a:endParaRPr lang="es-ES"/>
          </a:p>
        </p:txBody>
      </p:sp>
      <p:sp>
        <p:nvSpPr>
          <p:cNvPr id="6" name="Slide Number Placeholder 5"/>
          <p:cNvSpPr>
            <a:spLocks noGrp="1"/>
          </p:cNvSpPr>
          <p:nvPr>
            <p:ph type="sldNum" sz="quarter" idx="4"/>
          </p:nvPr>
        </p:nvSpPr>
        <p:spPr>
          <a:xfrm>
            <a:off x="8572528" y="6570000"/>
            <a:ext cx="571472" cy="288000"/>
          </a:xfrm>
          <a:prstGeom prst="rect">
            <a:avLst/>
          </a:prstGeom>
        </p:spPr>
        <p:txBody>
          <a:bodyPr vert="horz" rtlCol="0" anchor="ctr"/>
          <a:lstStyle>
            <a:lvl1pPr algn="ctr" eaLnBrk="1" latinLnBrk="0" hangingPunct="1">
              <a:defRPr kumimoji="0" sz="1200">
                <a:solidFill>
                  <a:schemeClr val="tx1">
                    <a:tint val="95000"/>
                  </a:schemeClr>
                </a:solidFill>
              </a:defRPr>
            </a:lvl1pPr>
          </a:lstStyle>
          <a:p>
            <a:fld id="{164DF177-FBC5-401B-BFD3-87995E7CCC2A}"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mc:AlternateContent xmlns:mc="http://schemas.openxmlformats.org/markup-compatibility/2006" xmlns:p14="http://schemas.microsoft.com/office/powerpoint/2010/main">
    <mc:Choice Requires="p14">
      <p:transition p14:dur="0">
        <p:sndAc>
          <p:stSnd>
            <p:snd r:embed="rId13" name="wind.wav"/>
          </p:stSnd>
        </p:sndAc>
      </p:transition>
    </mc:Choice>
    <mc:Fallback xmlns="">
      <p:transition>
        <p:sndAc>
          <p:stSnd>
            <p:snd r:embed="rId15" name="wind.wav"/>
          </p:stSnd>
        </p:sndAc>
      </p:transition>
    </mc:Fallback>
  </mc:AlternateContent>
  <p:timing>
    <p:tnLst>
      <p:par>
        <p:cTn id="1" dur="indefinite" restart="never" nodeType="tmRoot"/>
      </p:par>
    </p:tnLst>
  </p:timing>
  <p:hf hdr="0" ftr="0" dt="0"/>
  <p:txStyles>
    <p:titleStyle>
      <a:lvl1pPr algn="ctr" rtl="0" eaLnBrk="1" latinLnBrk="0" hangingPunct="1">
        <a:spcBef>
          <a:spcPct val="0"/>
        </a:spcBef>
        <a:buNone/>
        <a:defRPr kumimoji="0" lang="zh-CN" altLang="en-US" sz="4400" b="1" kern="1200" dirty="0">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5400000" scaled="1"/>
            <a:tileRect/>
          </a:gradFill>
          <a:effectLst>
            <a:outerShdw blurRad="44450" dist="41910" dir="3600000" algn="tl">
              <a:srgbClr val="000000">
                <a:alpha val="5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60000"/>
        <a:buFont typeface="Wingdings 2"/>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0.wav"/></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0.wav"/></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0.wav"/></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0.wav"/></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10.wav"/><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10.wav"/><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0.wav"/></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0.wav"/></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0.wav"/></Relationships>
</file>

<file path=ppt/slides/_rels/slide18.xml.rels><?xml version="1.0" encoding="UTF-8" standalone="yes"?>
<Relationships xmlns="http://schemas.openxmlformats.org/package/2006/relationships"><Relationship Id="rId3" Type="http://schemas.openxmlformats.org/officeDocument/2006/relationships/hyperlink" Target="http://www.aetic.es/CLI_AETIC/.../LasTecnologiasInformacionEspa&#241;a2009.pdf" TargetMode="External"/><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10.wav"/><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0.wav"/></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audio" Target="../media/audio10.wav"/><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0.wav"/></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0.wav"/></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0.wav"/></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0.wav"/></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0.wav"/></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0.wav"/></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0.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ca-ES" altLang="en-US" dirty="0">
                <a:gradFill flip="none" rotWithShape="1">
                  <a:gsLst>
                    <a:gs pos="0">
                      <a:schemeClr val="accent2"/>
                    </a:gs>
                    <a:gs pos="45000">
                      <a:schemeClr val="accent2">
                        <a:tint val="60000"/>
                      </a:schemeClr>
                    </a:gs>
                    <a:gs pos="90000">
                      <a:schemeClr val="tx1"/>
                    </a:gs>
                    <a:gs pos="100000">
                      <a:schemeClr val="tx1"/>
                    </a:gs>
                  </a:gsLst>
                  <a:lin ang="16200000" scaled="1"/>
                  <a:tileRect/>
                </a:gradFill>
                <a:effectLst/>
              </a:rPr>
              <a:t>Els efectes de les TIC </a:t>
            </a:r>
            <a:br>
              <a:rPr lang="ca-ES" altLang="en-US" dirty="0">
                <a:gradFill flip="none" rotWithShape="1">
                  <a:gsLst>
                    <a:gs pos="0">
                      <a:schemeClr val="accent2"/>
                    </a:gs>
                    <a:gs pos="45000">
                      <a:schemeClr val="accent2">
                        <a:tint val="60000"/>
                      </a:schemeClr>
                    </a:gs>
                    <a:gs pos="90000">
                      <a:schemeClr val="tx1"/>
                    </a:gs>
                    <a:gs pos="100000">
                      <a:schemeClr val="tx1"/>
                    </a:gs>
                  </a:gsLst>
                  <a:lin ang="16200000" scaled="1"/>
                  <a:tileRect/>
                </a:gradFill>
                <a:effectLst/>
              </a:rPr>
            </a:br>
            <a:r>
              <a:rPr lang="ca-ES" altLang="en-US" dirty="0">
                <a:gradFill flip="none" rotWithShape="1">
                  <a:gsLst>
                    <a:gs pos="0">
                      <a:schemeClr val="accent2"/>
                    </a:gs>
                    <a:gs pos="45000">
                      <a:schemeClr val="accent2">
                        <a:tint val="60000"/>
                      </a:schemeClr>
                    </a:gs>
                    <a:gs pos="90000">
                      <a:schemeClr val="tx1"/>
                    </a:gs>
                    <a:gs pos="100000">
                      <a:schemeClr val="tx1"/>
                    </a:gs>
                  </a:gsLst>
                  <a:lin ang="16200000" scaled="1"/>
                  <a:tileRect/>
                </a:gradFill>
                <a:effectLst/>
              </a:rPr>
              <a:t>sobre els desequilibris </a:t>
            </a:r>
            <a:br>
              <a:rPr lang="ca-ES" altLang="en-US" dirty="0">
                <a:gradFill flip="none" rotWithShape="1">
                  <a:gsLst>
                    <a:gs pos="0">
                      <a:schemeClr val="accent2"/>
                    </a:gs>
                    <a:gs pos="45000">
                      <a:schemeClr val="accent2">
                        <a:tint val="60000"/>
                      </a:schemeClr>
                    </a:gs>
                    <a:gs pos="90000">
                      <a:schemeClr val="tx1"/>
                    </a:gs>
                    <a:gs pos="100000">
                      <a:schemeClr val="tx1"/>
                    </a:gs>
                  </a:gsLst>
                  <a:lin ang="16200000" scaled="1"/>
                  <a:tileRect/>
                </a:gradFill>
                <a:effectLst/>
              </a:rPr>
            </a:br>
            <a:r>
              <a:rPr lang="ca-ES" altLang="en-US" dirty="0">
                <a:gradFill flip="none" rotWithShape="1">
                  <a:gsLst>
                    <a:gs pos="0">
                      <a:schemeClr val="accent2"/>
                    </a:gs>
                    <a:gs pos="45000">
                      <a:schemeClr val="accent2">
                        <a:tint val="60000"/>
                      </a:schemeClr>
                    </a:gs>
                    <a:gs pos="90000">
                      <a:schemeClr val="tx1"/>
                    </a:gs>
                    <a:gs pos="100000">
                      <a:schemeClr val="tx1"/>
                    </a:gs>
                  </a:gsLst>
                  <a:lin ang="16200000" scaled="1"/>
                  <a:tileRect/>
                </a:gradFill>
                <a:effectLst/>
              </a:rPr>
              <a:t>territorials</a:t>
            </a:r>
            <a:endParaRPr lang="es-ES" altLang="en-US" dirty="0">
              <a:gradFill flip="none" rotWithShape="1">
                <a:gsLst>
                  <a:gs pos="0">
                    <a:schemeClr val="accent2"/>
                  </a:gs>
                  <a:gs pos="45000">
                    <a:schemeClr val="accent2">
                      <a:tint val="60000"/>
                    </a:schemeClr>
                  </a:gs>
                  <a:gs pos="90000">
                    <a:schemeClr val="tx1"/>
                  </a:gs>
                  <a:gs pos="100000">
                    <a:schemeClr val="tx1"/>
                  </a:gs>
                </a:gsLst>
                <a:lin ang="16200000" scaled="1"/>
                <a:tileRect/>
              </a:gradFill>
              <a:effectLst/>
            </a:endParaRPr>
          </a:p>
        </p:txBody>
      </p:sp>
      <p:sp>
        <p:nvSpPr>
          <p:cNvPr id="3" name="2 Subtítulo"/>
          <p:cNvSpPr>
            <a:spLocks noGrp="1"/>
          </p:cNvSpPr>
          <p:nvPr>
            <p:ph type="subTitle" idx="1"/>
          </p:nvPr>
        </p:nvSpPr>
        <p:spPr>
          <a:xfrm>
            <a:off x="2062792" y="3548608"/>
            <a:ext cx="6400800" cy="1752600"/>
          </a:xfrm>
        </p:spPr>
        <p:txBody>
          <a:bodyPr/>
          <a:lstStyle/>
          <a:p>
            <a:r>
              <a:rPr lang="es-ES" dirty="0" smtClean="0"/>
              <a:t>Sandra Pareja</a:t>
            </a:r>
          </a:p>
          <a:p>
            <a:r>
              <a:rPr lang="es-ES" dirty="0" smtClean="0"/>
              <a:t>Alberto Montón</a:t>
            </a:r>
          </a:p>
          <a:p>
            <a:r>
              <a:rPr lang="es-ES" dirty="0" smtClean="0"/>
              <a:t>José Manuel Randos</a:t>
            </a:r>
            <a:endParaRPr lang="es-ES"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827584" y="3645024"/>
            <a:ext cx="4248472" cy="1200329"/>
          </a:xfrm>
          <a:prstGeom prst="rect">
            <a:avLst/>
          </a:prstGeom>
          <a:noFill/>
        </p:spPr>
        <p:txBody>
          <a:bodyPr wrap="square" rtlCol="0">
            <a:spAutoFit/>
          </a:bodyPr>
          <a:lstStyle/>
          <a:p>
            <a:pPr algn="ctr"/>
            <a:r>
              <a:rPr lang="ca-ES" sz="2400" dirty="0" smtClean="0">
                <a:solidFill>
                  <a:schemeClr val="bg1">
                    <a:lumMod val="50000"/>
                  </a:schemeClr>
                </a:solidFill>
              </a:rPr>
              <a:t>Tecnologies complementàries</a:t>
            </a:r>
          </a:p>
          <a:p>
            <a:pPr algn="ctr"/>
            <a:r>
              <a:rPr lang="ca-ES" sz="2400" dirty="0" smtClean="0">
                <a:solidFill>
                  <a:schemeClr val="bg1">
                    <a:lumMod val="50000"/>
                  </a:schemeClr>
                </a:solidFill>
              </a:rPr>
              <a:t>Sostenibilitat</a:t>
            </a:r>
          </a:p>
          <a:p>
            <a:pPr algn="ctr"/>
            <a:r>
              <a:rPr lang="ca-ES" sz="2400" dirty="0" smtClean="0">
                <a:solidFill>
                  <a:schemeClr val="bg1">
                    <a:lumMod val="50000"/>
                  </a:schemeClr>
                </a:solidFill>
              </a:rPr>
              <a:t>01 d’Abril de 2011</a:t>
            </a:r>
            <a:endParaRPr lang="ca-ES" sz="2400" dirty="0">
              <a:solidFill>
                <a:schemeClr val="bg1">
                  <a:lumMod val="50000"/>
                </a:schemeClr>
              </a:solidFill>
            </a:endParaRPr>
          </a:p>
        </p:txBody>
      </p:sp>
    </p:spTree>
    <p:extLst>
      <p:ext uri="{BB962C8B-B14F-4D97-AF65-F5344CB8AC3E}">
        <p14:creationId xmlns:p14="http://schemas.microsoft.com/office/powerpoint/2010/main" val="1877446992"/>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ca-ES" dirty="0" smtClean="0"/>
              <a:t>Identificar les</a:t>
            </a:r>
            <a:br>
              <a:rPr lang="ca-ES" dirty="0" smtClean="0"/>
            </a:br>
            <a:r>
              <a:rPr lang="ca-ES" dirty="0" smtClean="0"/>
              <a:t>principals aplicacions</a:t>
            </a:r>
            <a:endParaRPr lang="ca-ES" dirty="0"/>
          </a:p>
        </p:txBody>
      </p:sp>
      <p:sp>
        <p:nvSpPr>
          <p:cNvPr id="3" name="2 Marcador de contenido"/>
          <p:cNvSpPr>
            <a:spLocks noGrp="1"/>
          </p:cNvSpPr>
          <p:nvPr>
            <p:ph idx="1"/>
          </p:nvPr>
        </p:nvSpPr>
        <p:spPr/>
        <p:txBody>
          <a:bodyPr>
            <a:normAutofit fontScale="40000" lnSpcReduction="20000"/>
          </a:bodyPr>
          <a:lstStyle/>
          <a:p>
            <a:r>
              <a:rPr lang="ca-ES" sz="3500" dirty="0" smtClean="0">
                <a:latin typeface="Arial" pitchFamily="34" charset="0"/>
                <a:cs typeface="Arial" pitchFamily="34" charset="0"/>
              </a:rPr>
              <a:t>La innovació es situa en l'eix dels factors determinants del creixement econòmic. </a:t>
            </a:r>
          </a:p>
          <a:p>
            <a:r>
              <a:rPr lang="ca-ES" sz="3500" dirty="0" smtClean="0">
                <a:latin typeface="Arial" pitchFamily="34" charset="0"/>
                <a:cs typeface="Arial" pitchFamily="34" charset="0"/>
              </a:rPr>
              <a:t>Les estratègies públiques de foment de la innovació dirigides a reduir les fallades de mercat s'han enfrontat amb la limitació de recursos destinats a I+D.</a:t>
            </a:r>
          </a:p>
          <a:p>
            <a:r>
              <a:rPr lang="ca-ES" sz="3500" dirty="0" smtClean="0">
                <a:latin typeface="Arial" pitchFamily="34" charset="0"/>
                <a:cs typeface="Arial" pitchFamily="34" charset="0"/>
              </a:rPr>
              <a:t>El resultat és una concentració en empreses consolidades i limitats en empreses aïllades.</a:t>
            </a:r>
            <a:endParaRPr lang="ca-ES" sz="3500" dirty="0">
              <a:latin typeface="Arial" pitchFamily="34" charset="0"/>
              <a:cs typeface="Arial" pitchFamily="34" charset="0"/>
            </a:endParaRPr>
          </a:p>
          <a:p>
            <a:r>
              <a:rPr lang="ca-ES" sz="3500" dirty="0" smtClean="0">
                <a:latin typeface="Arial" pitchFamily="34" charset="0"/>
                <a:cs typeface="Arial" pitchFamily="34" charset="0"/>
              </a:rPr>
              <a:t>Les TIC ha d'afavorir la possibilitat d'incorporar nous agents regionals dotant d'una major descentralització. </a:t>
            </a:r>
          </a:p>
          <a:p>
            <a:r>
              <a:rPr lang="ca-ES" sz="3500" dirty="0" smtClean="0">
                <a:latin typeface="Arial" pitchFamily="34" charset="0"/>
                <a:cs typeface="Arial" pitchFamily="34" charset="0"/>
              </a:rPr>
              <a:t>Les empreses no innovadores han de centrar-se en el foment del canvi i la connectivitat amb els agents regionals. </a:t>
            </a:r>
            <a:endParaRPr lang="ca-ES" sz="3500" dirty="0">
              <a:latin typeface="Arial" pitchFamily="34" charset="0"/>
              <a:cs typeface="Arial" pitchFamily="34" charset="0"/>
            </a:endParaRPr>
          </a:p>
          <a:p>
            <a:r>
              <a:rPr lang="ca-ES" sz="3500" dirty="0" smtClean="0">
                <a:latin typeface="Arial" pitchFamily="34" charset="0"/>
                <a:cs typeface="Arial" pitchFamily="34" charset="0"/>
              </a:rPr>
              <a:t>La clau de l'èxit és assumir els coneixements de la innovació i saber aplicar-los.</a:t>
            </a:r>
            <a:endParaRPr lang="ca-ES" sz="3500" dirty="0">
              <a:latin typeface="Arial" pitchFamily="34" charset="0"/>
              <a:cs typeface="Arial" pitchFamily="34" charset="0"/>
            </a:endParaRPr>
          </a:p>
          <a:p>
            <a:r>
              <a:rPr lang="ca-ES" sz="3500" dirty="0" smtClean="0">
                <a:latin typeface="Arial" pitchFamily="34" charset="0"/>
                <a:cs typeface="Arial" pitchFamily="34" charset="0"/>
              </a:rPr>
              <a:t>Ha d'afavorir i consolidar les relacions entre empreses properes localment, però també en un sistema de xarxes territorial amb independència de la localització</a:t>
            </a:r>
          </a:p>
          <a:p>
            <a:r>
              <a:rPr lang="ca-ES" sz="3500" dirty="0" smtClean="0">
                <a:latin typeface="Arial" pitchFamily="34" charset="0"/>
                <a:cs typeface="Arial" pitchFamily="34" charset="0"/>
              </a:rPr>
              <a:t>L'ús de les TIC pot impulsar el primer pas de la sortida als mercats exteriors. L'accés a fires digitals i l'ús de portals de compra i venda permet introduir a l'empresa als mercats globals.</a:t>
            </a:r>
            <a:endParaRPr lang="ca-ES" sz="3500" dirty="0">
              <a:latin typeface="Arial" pitchFamily="34" charset="0"/>
              <a:cs typeface="Arial" pitchFamily="34" charset="0"/>
            </a:endParaRPr>
          </a:p>
          <a:p>
            <a:r>
              <a:rPr lang="ca-ES" sz="3500" dirty="0" smtClean="0">
                <a:latin typeface="Arial" pitchFamily="34" charset="0"/>
                <a:cs typeface="Arial" pitchFamily="34" charset="0"/>
              </a:rPr>
              <a:t>El desenvolupament de les TIC ha trencat les barreres de les distàncies i el temps. </a:t>
            </a:r>
          </a:p>
          <a:p>
            <a:r>
              <a:rPr lang="ca-ES" sz="3500" dirty="0" smtClean="0">
                <a:latin typeface="Arial" pitchFamily="34" charset="0"/>
                <a:cs typeface="Arial" pitchFamily="34" charset="0"/>
              </a:rPr>
              <a:t>Els actuals sistemes de telecomunicació permeten estalviar viatges i participar en reunions en qualsevol lloc del món. </a:t>
            </a:r>
            <a:endParaRPr lang="ca-ES" sz="3500" dirty="0">
              <a:latin typeface="Arial" pitchFamily="34" charset="0"/>
              <a:cs typeface="Arial" pitchFamily="34" charset="0"/>
            </a:endParaRPr>
          </a:p>
          <a:p>
            <a:r>
              <a:rPr lang="ca-ES" sz="3500" dirty="0" smtClean="0">
                <a:latin typeface="Arial" pitchFamily="34" charset="0"/>
                <a:cs typeface="Arial" pitchFamily="34" charset="0"/>
              </a:rPr>
              <a:t>L'extensió de les TIC ve acompanyada de deslocalització dels llocs de treball. La capacitat de treballar a distància, i el potencial de descentralitzar activitats.</a:t>
            </a:r>
            <a:endParaRPr lang="ca-ES" sz="3500" dirty="0">
              <a:latin typeface="Arial" pitchFamily="34" charset="0"/>
              <a:cs typeface="Arial" pitchFamily="34" charset="0"/>
            </a:endParaRPr>
          </a:p>
          <a:p>
            <a:r>
              <a:rPr lang="ca-ES" sz="3500" dirty="0" smtClean="0">
                <a:latin typeface="Arial" pitchFamily="34" charset="0"/>
                <a:cs typeface="Arial" pitchFamily="34" charset="0"/>
              </a:rPr>
              <a:t>Les oportunitats destacades són, la millora en l'accés a una àmplia gamma de serveis, equiparant l'àmbit rural i urbà.</a:t>
            </a:r>
            <a:endParaRPr lang="ca-ES" sz="3500" dirty="0">
              <a:latin typeface="Arial" pitchFamily="34" charset="0"/>
              <a:cs typeface="Arial" pitchFamily="34" charset="0"/>
            </a:endParaRPr>
          </a:p>
          <a:p>
            <a:r>
              <a:rPr lang="ca-ES" sz="3500" dirty="0" smtClean="0">
                <a:latin typeface="Arial" pitchFamily="34" charset="0"/>
                <a:cs typeface="Arial" pitchFamily="34" charset="0"/>
              </a:rPr>
              <a:t>L'accés als serveis dependrà de la cultura cibernètica de la població i la disponibilitat d'infraestructures.</a:t>
            </a:r>
            <a:r>
              <a:rPr lang="es-ES" dirty="0"/>
              <a:t/>
            </a:r>
            <a:br>
              <a:rPr lang="es-ES" dirty="0"/>
            </a:br>
            <a:endParaRPr lang="es-ES"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35496" y="191542"/>
            <a:ext cx="3168352" cy="120032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solidFill>
                  <a:schemeClr val="bg1">
                    <a:lumMod val="85000"/>
                  </a:schemeClr>
                </a:solidFill>
                <a:latin typeface="Arial" pitchFamily="34" charset="0"/>
                <a:cs typeface="Arial" pitchFamily="34" charset="0"/>
              </a:rPr>
              <a:t>III   </a:t>
            </a:r>
            <a:r>
              <a:rPr lang="ca-ES" sz="800" dirty="0" smtClean="0">
                <a:solidFill>
                  <a:schemeClr val="bg1">
                    <a:lumMod val="85000"/>
                  </a:schemeClr>
                </a:solidFill>
              </a:rPr>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latin typeface="Arial" pitchFamily="34" charset="0"/>
                <a:cs typeface="Arial" pitchFamily="34" charset="0"/>
              </a:rPr>
              <a:t>V    </a:t>
            </a:r>
            <a:r>
              <a:rPr lang="ca-ES" sz="800" dirty="0" smtClean="0"/>
              <a:t>Identificar les principals aplicacions </a:t>
            </a:r>
            <a:r>
              <a:rPr lang="ca-ES" sz="800" dirty="0" smtClean="0">
                <a:latin typeface="Arial" pitchFamily="34" charset="0"/>
                <a:cs typeface="Arial" pitchFamily="34" charset="0"/>
              </a:rPr>
              <a:t>	</a:t>
            </a:r>
          </a:p>
          <a:p>
            <a:r>
              <a:rPr lang="ca-ES" sz="800" dirty="0" smtClean="0">
                <a:solidFill>
                  <a:schemeClr val="bg1">
                    <a:lumMod val="85000"/>
                  </a:schemeClr>
                </a:solidFill>
                <a:latin typeface="Arial" pitchFamily="34" charset="0"/>
                <a:cs typeface="Arial" pitchFamily="34" charset="0"/>
              </a:rPr>
              <a:t>VI   </a:t>
            </a:r>
            <a:r>
              <a:rPr lang="ca-ES" sz="800" dirty="0" smtClean="0">
                <a:solidFill>
                  <a:schemeClr val="bg1">
                    <a:lumMod val="85000"/>
                  </a:schemeClr>
                </a:solidFill>
              </a:rPr>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solidFill>
                  <a:schemeClr val="bg1">
                    <a:lumMod val="85000"/>
                  </a:schemeClr>
                </a:solidFill>
                <a:latin typeface="Arial" pitchFamily="34" charset="0"/>
                <a:cs typeface="Arial" pitchFamily="34" charset="0"/>
              </a:rPr>
              <a:t>IX   </a:t>
            </a:r>
            <a:r>
              <a:rPr lang="ca-ES" sz="800" dirty="0" smtClean="0">
                <a:solidFill>
                  <a:schemeClr val="bg1">
                    <a:lumMod val="85000"/>
                  </a:schemeClr>
                </a:solidFill>
                <a:latin typeface="Arial" pitchFamily="34" charset="0"/>
                <a:cs typeface="Arial" pitchFamily="34" charset="0"/>
              </a:rPr>
              <a:t>Bibliografia</a:t>
            </a:r>
            <a:endParaRPr lang="ca-ES" sz="800" dirty="0">
              <a:solidFill>
                <a:schemeClr val="bg1">
                  <a:lumMod val="85000"/>
                </a:scheme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164DF177-FBC5-401B-BFD3-87995E7CCC2A}" type="slidenum">
              <a:rPr lang="es-ES" smtClean="0"/>
              <a:pPr/>
              <a:t>10</a:t>
            </a:fld>
            <a:endParaRPr lang="es-ES"/>
          </a:p>
        </p:txBody>
      </p:sp>
    </p:spTree>
    <p:extLst>
      <p:ext uri="{BB962C8B-B14F-4D97-AF65-F5344CB8AC3E}">
        <p14:creationId xmlns:p14="http://schemas.microsoft.com/office/powerpoint/2010/main" val="562123734"/>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ca-ES" sz="4000" dirty="0" smtClean="0"/>
              <a:t>Analitzar les </a:t>
            </a:r>
            <a:br>
              <a:rPr lang="ca-ES" sz="4000" dirty="0" smtClean="0"/>
            </a:br>
            <a:r>
              <a:rPr lang="ca-ES" sz="4000" dirty="0" smtClean="0"/>
              <a:t>característiques a Espanya</a:t>
            </a:r>
            <a:endParaRPr lang="ca-ES" sz="4000" dirty="0"/>
          </a:p>
        </p:txBody>
      </p:sp>
      <p:sp>
        <p:nvSpPr>
          <p:cNvPr id="3" name="2 Marcador de contenido"/>
          <p:cNvSpPr>
            <a:spLocks noGrp="1"/>
          </p:cNvSpPr>
          <p:nvPr>
            <p:ph idx="1"/>
          </p:nvPr>
        </p:nvSpPr>
        <p:spPr/>
        <p:txBody>
          <a:bodyPr>
            <a:noAutofit/>
          </a:bodyPr>
          <a:lstStyle/>
          <a:p>
            <a:pPr marL="0" indent="0">
              <a:buNone/>
            </a:pPr>
            <a:r>
              <a:rPr lang="ca-ES" sz="1700" dirty="0" smtClean="0">
                <a:latin typeface="Arial" pitchFamily="34" charset="0"/>
                <a:cs typeface="Arial" pitchFamily="34" charset="0"/>
              </a:rPr>
              <a:t>El major creixement es localitza als territoris on les empreses que ho componen són anomenats </a:t>
            </a:r>
            <a:r>
              <a:rPr lang="ca-ES" sz="1700" dirty="0" err="1" smtClean="0">
                <a:latin typeface="Arial" pitchFamily="34" charset="0"/>
                <a:cs typeface="Arial" pitchFamily="34" charset="0"/>
              </a:rPr>
              <a:t>hipersectors</a:t>
            </a:r>
            <a:r>
              <a:rPr lang="ca-ES" sz="1700" dirty="0" smtClean="0">
                <a:latin typeface="Arial" pitchFamily="34" charset="0"/>
                <a:cs typeface="Arial" pitchFamily="34" charset="0"/>
              </a:rPr>
              <a:t> de les TIC (tecnologies de la informació i la indústria de les telecomunicacions). L'extensió de la societat de la informació ha d'introduir oportunitats derivades de l'accés a realització de treballs a través de les TIC, establiment de vies de comercialització directa, creació de centrals de compra i de venda, aprofitament perifèries per estrènyer mercat local de recursos i clients i sistemes d'informació i promoció econòmica .</a:t>
            </a:r>
            <a:endParaRPr lang="ca-ES" sz="1700" dirty="0">
              <a:latin typeface="Arial" pitchFamily="34" charset="0"/>
              <a:cs typeface="Arial" pitchFamily="34" charset="0"/>
            </a:endParaRPr>
          </a:p>
          <a:p>
            <a:pPr marL="0" indent="0">
              <a:buNone/>
            </a:pPr>
            <a:r>
              <a:rPr lang="ca-ES" sz="1700" dirty="0" smtClean="0">
                <a:latin typeface="Arial" pitchFamily="34" charset="0"/>
                <a:cs typeface="Arial" pitchFamily="34" charset="0"/>
              </a:rPr>
              <a:t>Els efectes directes derivats de la localització i les oportunitats associades a l'extensió</a:t>
            </a:r>
            <a:br>
              <a:rPr lang="ca-ES" sz="1700" dirty="0" smtClean="0">
                <a:latin typeface="Arial" pitchFamily="34" charset="0"/>
                <a:cs typeface="Arial" pitchFamily="34" charset="0"/>
              </a:rPr>
            </a:br>
            <a:r>
              <a:rPr lang="ca-ES" sz="1700" dirty="0" smtClean="0">
                <a:latin typeface="Arial" pitchFamily="34" charset="0"/>
                <a:cs typeface="Arial" pitchFamily="34" charset="0"/>
              </a:rPr>
              <a:t>de la Societat del Coneixement poden ser analitzats a Espanya amb les dades disponibles</a:t>
            </a:r>
            <a:br>
              <a:rPr lang="ca-ES" sz="1700" dirty="0" smtClean="0">
                <a:latin typeface="Arial" pitchFamily="34" charset="0"/>
                <a:cs typeface="Arial" pitchFamily="34" charset="0"/>
              </a:rPr>
            </a:br>
            <a:r>
              <a:rPr lang="ca-ES" sz="1700" dirty="0" smtClean="0">
                <a:latin typeface="Arial" pitchFamily="34" charset="0"/>
                <a:cs typeface="Arial" pitchFamily="34" charset="0"/>
              </a:rPr>
              <a:t>a escala territorial i derivar conclusions sobre el seu impacte sobre la convergència real.</a:t>
            </a:r>
            <a:endParaRPr lang="ca-ES" sz="1700" dirty="0">
              <a:latin typeface="Arial" pitchFamily="34" charset="0"/>
              <a:cs typeface="Arial" pitchFamily="34" charset="0"/>
            </a:endParaRPr>
          </a:p>
          <a:p>
            <a:pPr marL="0" indent="0">
              <a:buNone/>
            </a:pPr>
            <a:r>
              <a:rPr lang="ca-ES" sz="1700" dirty="0" smtClean="0">
                <a:latin typeface="Arial" pitchFamily="34" charset="0"/>
                <a:cs typeface="Arial" pitchFamily="34" charset="0"/>
              </a:rPr>
              <a:t>Com calia esperar, les empreses del </a:t>
            </a:r>
            <a:r>
              <a:rPr lang="ca-ES" sz="1700" dirty="0" err="1" smtClean="0">
                <a:latin typeface="Arial" pitchFamily="34" charset="0"/>
                <a:cs typeface="Arial" pitchFamily="34" charset="0"/>
              </a:rPr>
              <a:t>hipersector</a:t>
            </a:r>
            <a:r>
              <a:rPr lang="ca-ES" sz="1700" dirty="0" smtClean="0">
                <a:latin typeface="Arial" pitchFamily="34" charset="0"/>
                <a:cs typeface="Arial" pitchFamily="34" charset="0"/>
              </a:rPr>
              <a:t> de les TIC s'han localitzat allí on</a:t>
            </a:r>
            <a:br>
              <a:rPr lang="ca-ES" sz="1700" dirty="0" smtClean="0">
                <a:latin typeface="Arial" pitchFamily="34" charset="0"/>
                <a:cs typeface="Arial" pitchFamily="34" charset="0"/>
              </a:rPr>
            </a:br>
            <a:r>
              <a:rPr lang="ca-ES" sz="1700" dirty="0" smtClean="0">
                <a:latin typeface="Arial" pitchFamily="34" charset="0"/>
                <a:cs typeface="Arial" pitchFamily="34" charset="0"/>
              </a:rPr>
              <a:t>troben de forma adequada una combinació dels recursos especialitzats que demanden.</a:t>
            </a:r>
            <a:endParaRPr lang="ca-ES" sz="1700" dirty="0">
              <a:latin typeface="Arial" pitchFamily="34" charset="0"/>
              <a:cs typeface="Arial" pitchFamily="34" charset="0"/>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35496" y="191542"/>
            <a:ext cx="3168352" cy="120032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solidFill>
                  <a:schemeClr val="bg1">
                    <a:lumMod val="85000"/>
                  </a:schemeClr>
                </a:solidFill>
                <a:latin typeface="Arial" pitchFamily="34" charset="0"/>
                <a:cs typeface="Arial" pitchFamily="34" charset="0"/>
              </a:rPr>
              <a:t>III   </a:t>
            </a:r>
            <a:r>
              <a:rPr lang="ca-ES" sz="800" dirty="0" smtClean="0">
                <a:solidFill>
                  <a:schemeClr val="bg1">
                    <a:lumMod val="85000"/>
                  </a:schemeClr>
                </a:solidFill>
              </a:rPr>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latin typeface="Arial" pitchFamily="34" charset="0"/>
                <a:cs typeface="Arial" pitchFamily="34" charset="0"/>
              </a:rPr>
              <a:t>	</a:t>
            </a:r>
          </a:p>
          <a:p>
            <a:r>
              <a:rPr lang="ca-ES" sz="800" dirty="0" smtClean="0">
                <a:latin typeface="Arial" pitchFamily="34" charset="0"/>
                <a:cs typeface="Arial" pitchFamily="34" charset="0"/>
              </a:rPr>
              <a:t>VI   </a:t>
            </a:r>
            <a:r>
              <a:rPr lang="ca-ES" sz="800" dirty="0" smtClean="0"/>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solidFill>
                  <a:schemeClr val="bg1">
                    <a:lumMod val="85000"/>
                  </a:schemeClr>
                </a:solidFill>
                <a:latin typeface="Arial" pitchFamily="34" charset="0"/>
                <a:cs typeface="Arial" pitchFamily="34" charset="0"/>
              </a:rPr>
              <a:t>IX   </a:t>
            </a:r>
            <a:r>
              <a:rPr lang="ca-ES" sz="800" dirty="0" smtClean="0">
                <a:solidFill>
                  <a:schemeClr val="bg1">
                    <a:lumMod val="85000"/>
                  </a:schemeClr>
                </a:solidFill>
                <a:latin typeface="Arial" pitchFamily="34" charset="0"/>
                <a:cs typeface="Arial" pitchFamily="34" charset="0"/>
              </a:rPr>
              <a:t>Bibliografia</a:t>
            </a:r>
            <a:endParaRPr lang="ca-ES" sz="800" dirty="0">
              <a:solidFill>
                <a:schemeClr val="bg1">
                  <a:lumMod val="85000"/>
                </a:scheme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164DF177-FBC5-401B-BFD3-87995E7CCC2A}" type="slidenum">
              <a:rPr lang="es-ES" smtClean="0"/>
              <a:pPr/>
              <a:t>11</a:t>
            </a:fld>
            <a:endParaRPr lang="es-ES"/>
          </a:p>
        </p:txBody>
      </p:sp>
    </p:spTree>
    <p:extLst>
      <p:ext uri="{BB962C8B-B14F-4D97-AF65-F5344CB8AC3E}">
        <p14:creationId xmlns:p14="http://schemas.microsoft.com/office/powerpoint/2010/main" val="1150111580"/>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ca-ES" sz="4000" dirty="0" smtClean="0"/>
              <a:t>Analitzar les </a:t>
            </a:r>
            <a:br>
              <a:rPr lang="ca-ES" sz="4000" dirty="0" smtClean="0"/>
            </a:br>
            <a:r>
              <a:rPr lang="ca-ES" sz="4000" dirty="0" smtClean="0"/>
              <a:t>característiques a Espanya</a:t>
            </a:r>
            <a:endParaRPr lang="ca-ES" sz="4000" dirty="0"/>
          </a:p>
        </p:txBody>
      </p:sp>
      <p:sp>
        <p:nvSpPr>
          <p:cNvPr id="3" name="2 Marcador de contenido"/>
          <p:cNvSpPr>
            <a:spLocks noGrp="1"/>
          </p:cNvSpPr>
          <p:nvPr>
            <p:ph idx="1"/>
          </p:nvPr>
        </p:nvSpPr>
        <p:spPr/>
        <p:txBody>
          <a:bodyPr>
            <a:noAutofit/>
          </a:bodyPr>
          <a:lstStyle/>
          <a:p>
            <a:r>
              <a:rPr lang="ca-ES" sz="1500" dirty="0">
                <a:latin typeface="Arial" pitchFamily="34" charset="0"/>
                <a:cs typeface="Arial" pitchFamily="34" charset="0"/>
              </a:rPr>
              <a:t>El caràcter intensiu en tecnologia i coneixement de les TIC juntament amb altres factors com</a:t>
            </a:r>
            <a:br>
              <a:rPr lang="ca-ES" sz="1500" dirty="0">
                <a:latin typeface="Arial" pitchFamily="34" charset="0"/>
                <a:cs typeface="Arial" pitchFamily="34" charset="0"/>
              </a:rPr>
            </a:br>
            <a:r>
              <a:rPr lang="ca-ES" sz="1500" dirty="0">
                <a:latin typeface="Arial" pitchFamily="34" charset="0"/>
                <a:cs typeface="Arial" pitchFamily="34" charset="0"/>
              </a:rPr>
              <a:t>consoliden un sistema financer més flexible</a:t>
            </a:r>
          </a:p>
          <a:p>
            <a:r>
              <a:rPr lang="ca-ES" sz="1500" dirty="0">
                <a:latin typeface="Arial" pitchFamily="34" charset="0"/>
                <a:cs typeface="Arial" pitchFamily="34" charset="0"/>
              </a:rPr>
              <a:t>Madrid i Catalunya són les comunitats amb una major concentració d'empreses d'aquest</a:t>
            </a:r>
            <a:br>
              <a:rPr lang="ca-ES" sz="1500" dirty="0">
                <a:latin typeface="Arial" pitchFamily="34" charset="0"/>
                <a:cs typeface="Arial" pitchFamily="34" charset="0"/>
              </a:rPr>
            </a:br>
            <a:r>
              <a:rPr lang="ca-ES" sz="1500" dirty="0">
                <a:latin typeface="Arial" pitchFamily="34" charset="0"/>
                <a:cs typeface="Arial" pitchFamily="34" charset="0"/>
              </a:rPr>
              <a:t>sector d'activitat.</a:t>
            </a:r>
          </a:p>
          <a:p>
            <a:r>
              <a:rPr lang="ca-ES" sz="1500" dirty="0">
                <a:latin typeface="Arial" pitchFamily="34" charset="0"/>
                <a:cs typeface="Arial" pitchFamily="34" charset="0"/>
              </a:rPr>
              <a:t>La capacitat d'impulsar el creixement econòmic per l'efecte directe de l'activitat dels</a:t>
            </a:r>
            <a:br>
              <a:rPr lang="ca-ES" sz="1500" dirty="0">
                <a:latin typeface="Arial" pitchFamily="34" charset="0"/>
                <a:cs typeface="Arial" pitchFamily="34" charset="0"/>
              </a:rPr>
            </a:br>
            <a:r>
              <a:rPr lang="ca-ES" sz="1500" dirty="0">
                <a:latin typeface="Arial" pitchFamily="34" charset="0"/>
                <a:cs typeface="Arial" pitchFamily="34" charset="0"/>
              </a:rPr>
              <a:t>sectors que formen les TIC s'aprecia en cadascun dels indicadors presos com a referències.</a:t>
            </a:r>
          </a:p>
          <a:p>
            <a:r>
              <a:rPr lang="ca-ES" sz="1500" dirty="0">
                <a:latin typeface="Arial" pitchFamily="34" charset="0"/>
                <a:cs typeface="Arial" pitchFamily="34" charset="0"/>
              </a:rPr>
              <a:t>Segons aquestes dades, el Mercat Interior Brut de les Tecnologies de la Informació a Espanya</a:t>
            </a:r>
            <a:br>
              <a:rPr lang="ca-ES" sz="1500" dirty="0">
                <a:latin typeface="Arial" pitchFamily="34" charset="0"/>
                <a:cs typeface="Arial" pitchFamily="34" charset="0"/>
              </a:rPr>
            </a:br>
            <a:r>
              <a:rPr lang="ca-ES" sz="1500" dirty="0" smtClean="0">
                <a:latin typeface="Arial" pitchFamily="34" charset="0"/>
                <a:cs typeface="Arial" pitchFamily="34" charset="0"/>
              </a:rPr>
              <a:t>es </a:t>
            </a:r>
            <a:r>
              <a:rPr lang="ca-ES" sz="1500" dirty="0">
                <a:latin typeface="Arial" pitchFamily="34" charset="0"/>
                <a:cs typeface="Arial" pitchFamily="34" charset="0"/>
              </a:rPr>
              <a:t>situaria en </a:t>
            </a:r>
            <a:r>
              <a:rPr lang="ca-ES" sz="1500" dirty="0" smtClean="0">
                <a:latin typeface="Arial" pitchFamily="34" charset="0"/>
                <a:cs typeface="Arial" pitchFamily="34" charset="0"/>
              </a:rPr>
              <a:t>14.716 milions d’euros, </a:t>
            </a:r>
            <a:r>
              <a:rPr lang="ca-ES" sz="1500" dirty="0">
                <a:latin typeface="Arial" pitchFamily="34" charset="0"/>
                <a:cs typeface="Arial" pitchFamily="34" charset="0"/>
              </a:rPr>
              <a:t>resultat de sumar els productes i serveis</a:t>
            </a:r>
            <a:br>
              <a:rPr lang="ca-ES" sz="1500" dirty="0">
                <a:latin typeface="Arial" pitchFamily="34" charset="0"/>
                <a:cs typeface="Arial" pitchFamily="34" charset="0"/>
              </a:rPr>
            </a:br>
            <a:r>
              <a:rPr lang="ca-ES" sz="1500" dirty="0">
                <a:latin typeface="Arial" pitchFamily="34" charset="0"/>
                <a:cs typeface="Arial" pitchFamily="34" charset="0"/>
              </a:rPr>
              <a:t>d'informàtics i els serveis de valor afegit, que en aquest cas, abasten les facilitats addicionals que s'incorporen als serveis bàsics de telecomunicació. </a:t>
            </a:r>
          </a:p>
          <a:p>
            <a:r>
              <a:rPr lang="ca-ES" sz="1500" dirty="0">
                <a:latin typeface="Arial" pitchFamily="34" charset="0"/>
                <a:cs typeface="Arial" pitchFamily="34" charset="0"/>
              </a:rPr>
              <a:t>La informació de l'any </a:t>
            </a:r>
            <a:r>
              <a:rPr lang="ca-ES" sz="1500" dirty="0" smtClean="0">
                <a:latin typeface="Arial" pitchFamily="34" charset="0"/>
                <a:cs typeface="Arial" pitchFamily="34" charset="0"/>
              </a:rPr>
              <a:t>2006 es situava </a:t>
            </a:r>
            <a:r>
              <a:rPr lang="ca-ES" sz="1500" dirty="0">
                <a:latin typeface="Arial" pitchFamily="34" charset="0"/>
                <a:cs typeface="Arial" pitchFamily="34" charset="0"/>
              </a:rPr>
              <a:t>el creixement mitjà del sector en el </a:t>
            </a:r>
            <a:r>
              <a:rPr lang="ca-ES" sz="1500" dirty="0" smtClean="0">
                <a:latin typeface="Arial" pitchFamily="34" charset="0"/>
                <a:cs typeface="Arial" pitchFamily="34" charset="0"/>
              </a:rPr>
              <a:t>23% . Però en </a:t>
            </a:r>
            <a:r>
              <a:rPr lang="ca-ES" sz="1500" dirty="0">
                <a:latin typeface="Arial" pitchFamily="34" charset="0"/>
                <a:cs typeface="Arial" pitchFamily="34" charset="0"/>
              </a:rPr>
              <a:t>el </a:t>
            </a:r>
            <a:r>
              <a:rPr lang="ca-ES" sz="1500" dirty="0" smtClean="0">
                <a:latin typeface="Arial" pitchFamily="34" charset="0"/>
                <a:cs typeface="Arial" pitchFamily="34" charset="0"/>
              </a:rPr>
              <a:t>2010 </a:t>
            </a:r>
            <a:r>
              <a:rPr lang="ca-ES" sz="1500" dirty="0">
                <a:latin typeface="Arial" pitchFamily="34" charset="0"/>
                <a:cs typeface="Arial" pitchFamily="34" charset="0"/>
              </a:rPr>
              <a:t>aquest registre es </a:t>
            </a:r>
            <a:r>
              <a:rPr lang="ca-ES" sz="1500" dirty="0" smtClean="0">
                <a:latin typeface="Arial" pitchFamily="34" charset="0"/>
                <a:cs typeface="Arial" pitchFamily="34" charset="0"/>
              </a:rPr>
              <a:t>va posicionar només </a:t>
            </a:r>
            <a:r>
              <a:rPr lang="ca-ES" sz="1500" smtClean="0">
                <a:latin typeface="Arial" pitchFamily="34" charset="0"/>
                <a:cs typeface="Arial" pitchFamily="34" charset="0"/>
              </a:rPr>
              <a:t>en un 8</a:t>
            </a:r>
            <a:r>
              <a:rPr lang="ca-ES" sz="1500" dirty="0" smtClean="0">
                <a:latin typeface="Arial" pitchFamily="34" charset="0"/>
                <a:cs typeface="Arial" pitchFamily="34" charset="0"/>
              </a:rPr>
              <a:t>%, respecte a l’any anterior.</a:t>
            </a:r>
            <a:r>
              <a:rPr lang="ca-ES" sz="1500" dirty="0">
                <a:latin typeface="Arial" pitchFamily="34" charset="0"/>
                <a:cs typeface="Arial" pitchFamily="34" charset="0"/>
              </a:rPr>
              <a:t/>
            </a:r>
            <a:br>
              <a:rPr lang="ca-ES" sz="1500" dirty="0">
                <a:latin typeface="Arial" pitchFamily="34" charset="0"/>
                <a:cs typeface="Arial" pitchFamily="34" charset="0"/>
              </a:rPr>
            </a:br>
            <a:endParaRPr lang="ca-ES" sz="1500" dirty="0">
              <a:latin typeface="Arial" pitchFamily="34" charset="0"/>
              <a:cs typeface="Arial" pitchFamily="34" charset="0"/>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35496" y="191542"/>
            <a:ext cx="3168352" cy="120032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solidFill>
                  <a:schemeClr val="bg1">
                    <a:lumMod val="85000"/>
                  </a:schemeClr>
                </a:solidFill>
                <a:latin typeface="Arial" pitchFamily="34" charset="0"/>
                <a:cs typeface="Arial" pitchFamily="34" charset="0"/>
              </a:rPr>
              <a:t>III   </a:t>
            </a:r>
            <a:r>
              <a:rPr lang="ca-ES" sz="800" dirty="0" smtClean="0">
                <a:solidFill>
                  <a:schemeClr val="bg1">
                    <a:lumMod val="85000"/>
                  </a:schemeClr>
                </a:solidFill>
              </a:rPr>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latin typeface="Arial" pitchFamily="34" charset="0"/>
                <a:cs typeface="Arial" pitchFamily="34" charset="0"/>
              </a:rPr>
              <a:t>	</a:t>
            </a:r>
          </a:p>
          <a:p>
            <a:r>
              <a:rPr lang="ca-ES" sz="800" dirty="0" smtClean="0">
                <a:latin typeface="Arial" pitchFamily="34" charset="0"/>
                <a:cs typeface="Arial" pitchFamily="34" charset="0"/>
              </a:rPr>
              <a:t>VI   </a:t>
            </a:r>
            <a:r>
              <a:rPr lang="ca-ES" sz="800" dirty="0" smtClean="0"/>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solidFill>
                  <a:schemeClr val="bg1">
                    <a:lumMod val="85000"/>
                  </a:schemeClr>
                </a:solidFill>
                <a:latin typeface="Arial" pitchFamily="34" charset="0"/>
                <a:cs typeface="Arial" pitchFamily="34" charset="0"/>
              </a:rPr>
              <a:t>IX   </a:t>
            </a:r>
            <a:r>
              <a:rPr lang="ca-ES" sz="800" dirty="0" smtClean="0">
                <a:solidFill>
                  <a:schemeClr val="bg1">
                    <a:lumMod val="85000"/>
                  </a:schemeClr>
                </a:solidFill>
                <a:latin typeface="Arial" pitchFamily="34" charset="0"/>
                <a:cs typeface="Arial" pitchFamily="34" charset="0"/>
              </a:rPr>
              <a:t>Bibliografia</a:t>
            </a:r>
            <a:endParaRPr lang="ca-ES" sz="800" dirty="0">
              <a:solidFill>
                <a:schemeClr val="bg1">
                  <a:lumMod val="85000"/>
                </a:scheme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164DF177-FBC5-401B-BFD3-87995E7CCC2A}" type="slidenum">
              <a:rPr lang="es-ES" smtClean="0"/>
              <a:pPr/>
              <a:t>12</a:t>
            </a:fld>
            <a:endParaRPr lang="es-ES"/>
          </a:p>
        </p:txBody>
      </p:sp>
    </p:spTree>
    <p:extLst>
      <p:ext uri="{BB962C8B-B14F-4D97-AF65-F5344CB8AC3E}">
        <p14:creationId xmlns:p14="http://schemas.microsoft.com/office/powerpoint/2010/main" val="4151091829"/>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altLang="en-US" sz="2800" dirty="0"/>
              <a:t>% </a:t>
            </a:r>
            <a:r>
              <a:rPr lang="es-ES" altLang="en-US" sz="2800" dirty="0" smtClean="0"/>
              <a:t>OCUPATS </a:t>
            </a:r>
            <a:r>
              <a:rPr lang="es-ES" altLang="en-US" sz="2800" dirty="0"/>
              <a:t>EN </a:t>
            </a:r>
            <a:r>
              <a:rPr lang="es-ES" altLang="en-US" sz="2800" dirty="0" smtClean="0"/>
              <a:t>SERVEIS</a:t>
            </a:r>
            <a:br>
              <a:rPr lang="es-ES" altLang="en-US" sz="2800" dirty="0" smtClean="0"/>
            </a:br>
            <a:r>
              <a:rPr lang="es-ES" altLang="en-US" sz="2800" dirty="0" smtClean="0"/>
              <a:t> INFORMÀTICS,</a:t>
            </a:r>
            <a:br>
              <a:rPr lang="es-ES" altLang="en-US" sz="2800" dirty="0" smtClean="0"/>
            </a:br>
            <a:r>
              <a:rPr lang="es-ES" altLang="en-US" sz="2800" dirty="0" smtClean="0"/>
              <a:t> </a:t>
            </a:r>
            <a:r>
              <a:rPr lang="es-ES" altLang="en-US" sz="2800" dirty="0"/>
              <a:t>I+D Y </a:t>
            </a:r>
            <a:r>
              <a:rPr lang="es-ES" altLang="en-US" sz="2800" dirty="0" smtClean="0"/>
              <a:t>TELECOMUNICACIONS</a:t>
            </a:r>
            <a:endParaRPr lang="ca-ES" sz="2800" dirty="0"/>
          </a:p>
        </p:txBody>
      </p:sp>
      <p:sp>
        <p:nvSpPr>
          <p:cNvPr id="3" name="2 Marcador de contenido"/>
          <p:cNvSpPr>
            <a:spLocks noGrp="1"/>
          </p:cNvSpPr>
          <p:nvPr>
            <p:ph idx="1"/>
          </p:nvPr>
        </p:nvSpPr>
        <p:spPr/>
        <p:txBody>
          <a:bodyPr>
            <a:noAutofit/>
          </a:bodyPr>
          <a:lstStyle/>
          <a:p>
            <a:pPr marL="0" indent="0">
              <a:buNone/>
            </a:pPr>
            <a:r>
              <a:rPr lang="ca-ES" sz="1500" dirty="0">
                <a:latin typeface="Arial" pitchFamily="34" charset="0"/>
                <a:cs typeface="Arial" pitchFamily="34" charset="0"/>
              </a:rPr>
              <a:t/>
            </a:r>
            <a:br>
              <a:rPr lang="ca-ES" sz="1500" dirty="0">
                <a:latin typeface="Arial" pitchFamily="34" charset="0"/>
                <a:cs typeface="Arial" pitchFamily="34" charset="0"/>
              </a:rPr>
            </a:br>
            <a:endParaRPr lang="ca-ES" sz="1500" dirty="0">
              <a:latin typeface="Arial" pitchFamily="34" charset="0"/>
              <a:cs typeface="Arial" pitchFamily="34" charset="0"/>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35496" y="191542"/>
            <a:ext cx="3168352" cy="120032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solidFill>
                  <a:schemeClr val="bg1">
                    <a:lumMod val="85000"/>
                  </a:schemeClr>
                </a:solidFill>
                <a:latin typeface="Arial" pitchFamily="34" charset="0"/>
                <a:cs typeface="Arial" pitchFamily="34" charset="0"/>
              </a:rPr>
              <a:t>III   </a:t>
            </a:r>
            <a:r>
              <a:rPr lang="ca-ES" sz="800" dirty="0" smtClean="0">
                <a:solidFill>
                  <a:schemeClr val="bg1">
                    <a:lumMod val="85000"/>
                  </a:schemeClr>
                </a:solidFill>
              </a:rPr>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latin typeface="Arial" pitchFamily="34" charset="0"/>
                <a:cs typeface="Arial" pitchFamily="34" charset="0"/>
              </a:rPr>
              <a:t>	</a:t>
            </a:r>
          </a:p>
          <a:p>
            <a:r>
              <a:rPr lang="ca-ES" sz="800" dirty="0" smtClean="0">
                <a:latin typeface="Arial" pitchFamily="34" charset="0"/>
                <a:cs typeface="Arial" pitchFamily="34" charset="0"/>
              </a:rPr>
              <a:t>VI   </a:t>
            </a:r>
            <a:r>
              <a:rPr lang="ca-ES" sz="800" dirty="0" smtClean="0"/>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solidFill>
                  <a:schemeClr val="bg1">
                    <a:lumMod val="85000"/>
                  </a:schemeClr>
                </a:solidFill>
                <a:latin typeface="Arial" pitchFamily="34" charset="0"/>
                <a:cs typeface="Arial" pitchFamily="34" charset="0"/>
              </a:rPr>
              <a:t>IX   </a:t>
            </a:r>
            <a:r>
              <a:rPr lang="ca-ES" sz="800" dirty="0" smtClean="0">
                <a:solidFill>
                  <a:schemeClr val="bg1">
                    <a:lumMod val="85000"/>
                  </a:schemeClr>
                </a:solidFill>
                <a:latin typeface="Arial" pitchFamily="34" charset="0"/>
                <a:cs typeface="Arial" pitchFamily="34" charset="0"/>
              </a:rPr>
              <a:t>Bibliografia</a:t>
            </a:r>
            <a:endParaRPr lang="ca-ES" sz="800" dirty="0">
              <a:solidFill>
                <a:schemeClr val="bg1">
                  <a:lumMod val="85000"/>
                </a:schemeClr>
              </a:solidFill>
              <a:latin typeface="Arial" pitchFamily="34" charset="0"/>
              <a:cs typeface="Arial" pitchFamily="34" charset="0"/>
            </a:endParaRPr>
          </a:p>
        </p:txBody>
      </p:sp>
      <p:pic>
        <p:nvPicPr>
          <p:cNvPr id="4" name="3 Imagen" descr="Recorte de pantall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4056" y="1916832"/>
            <a:ext cx="8316416" cy="3477220"/>
          </a:xfrm>
          <a:prstGeom prst="rect">
            <a:avLst/>
          </a:prstGeom>
        </p:spPr>
      </p:pic>
      <p:sp>
        <p:nvSpPr>
          <p:cNvPr id="7" name="6 Marcador de número de diapositiva"/>
          <p:cNvSpPr>
            <a:spLocks noGrp="1"/>
          </p:cNvSpPr>
          <p:nvPr>
            <p:ph type="sldNum" sz="quarter" idx="12"/>
          </p:nvPr>
        </p:nvSpPr>
        <p:spPr/>
        <p:txBody>
          <a:bodyPr/>
          <a:lstStyle/>
          <a:p>
            <a:fld id="{164DF177-FBC5-401B-BFD3-87995E7CCC2A}" type="slidenum">
              <a:rPr lang="es-ES" smtClean="0"/>
              <a:pPr/>
              <a:t>13</a:t>
            </a:fld>
            <a:endParaRPr lang="es-ES"/>
          </a:p>
        </p:txBody>
      </p:sp>
    </p:spTree>
    <p:extLst>
      <p:ext uri="{BB962C8B-B14F-4D97-AF65-F5344CB8AC3E}">
        <p14:creationId xmlns:p14="http://schemas.microsoft.com/office/powerpoint/2010/main" val="1779608131"/>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5" name="wind.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altLang="en-US" sz="2400" dirty="0"/>
              <a:t>% </a:t>
            </a:r>
            <a:r>
              <a:rPr lang="es-ES" altLang="en-US" sz="2400" dirty="0" smtClean="0"/>
              <a:t>EMPRESES DEDICADES </a:t>
            </a:r>
            <a:br>
              <a:rPr lang="es-ES" altLang="en-US" sz="2400" dirty="0" smtClean="0"/>
            </a:br>
            <a:r>
              <a:rPr lang="es-ES" altLang="en-US" sz="2400" dirty="0" smtClean="0"/>
              <a:t>A LES TIC EN CADA COMUNITAT</a:t>
            </a:r>
            <a:endParaRPr lang="ca-ES" sz="2400" dirty="0"/>
          </a:p>
        </p:txBody>
      </p:sp>
      <p:sp>
        <p:nvSpPr>
          <p:cNvPr id="3" name="2 Marcador de contenido"/>
          <p:cNvSpPr>
            <a:spLocks noGrp="1"/>
          </p:cNvSpPr>
          <p:nvPr>
            <p:ph idx="1"/>
          </p:nvPr>
        </p:nvSpPr>
        <p:spPr/>
        <p:txBody>
          <a:bodyPr>
            <a:noAutofit/>
          </a:bodyPr>
          <a:lstStyle/>
          <a:p>
            <a:pPr marL="0" indent="0">
              <a:buNone/>
            </a:pPr>
            <a:r>
              <a:rPr lang="ca-ES" sz="1500" dirty="0">
                <a:latin typeface="Arial" pitchFamily="34" charset="0"/>
                <a:cs typeface="Arial" pitchFamily="34" charset="0"/>
              </a:rPr>
              <a:t/>
            </a:r>
            <a:br>
              <a:rPr lang="ca-ES" sz="1500" dirty="0">
                <a:latin typeface="Arial" pitchFamily="34" charset="0"/>
                <a:cs typeface="Arial" pitchFamily="34" charset="0"/>
              </a:rPr>
            </a:br>
            <a:endParaRPr lang="ca-ES" sz="1500" dirty="0">
              <a:latin typeface="Arial" pitchFamily="34" charset="0"/>
              <a:cs typeface="Arial" pitchFamily="34" charset="0"/>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35496" y="191542"/>
            <a:ext cx="3168352" cy="120032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solidFill>
                  <a:schemeClr val="bg1">
                    <a:lumMod val="85000"/>
                  </a:schemeClr>
                </a:solidFill>
                <a:latin typeface="Arial" pitchFamily="34" charset="0"/>
                <a:cs typeface="Arial" pitchFamily="34" charset="0"/>
              </a:rPr>
              <a:t>III   </a:t>
            </a:r>
            <a:r>
              <a:rPr lang="ca-ES" sz="800" dirty="0" smtClean="0">
                <a:solidFill>
                  <a:schemeClr val="bg1">
                    <a:lumMod val="85000"/>
                  </a:schemeClr>
                </a:solidFill>
              </a:rPr>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latin typeface="Arial" pitchFamily="34" charset="0"/>
                <a:cs typeface="Arial" pitchFamily="34" charset="0"/>
              </a:rPr>
              <a:t>	</a:t>
            </a:r>
          </a:p>
          <a:p>
            <a:r>
              <a:rPr lang="ca-ES" sz="800" dirty="0" smtClean="0">
                <a:latin typeface="Arial" pitchFamily="34" charset="0"/>
                <a:cs typeface="Arial" pitchFamily="34" charset="0"/>
              </a:rPr>
              <a:t>VI   </a:t>
            </a:r>
            <a:r>
              <a:rPr lang="ca-ES" sz="800" dirty="0" smtClean="0"/>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solidFill>
                  <a:schemeClr val="bg1">
                    <a:lumMod val="85000"/>
                  </a:schemeClr>
                </a:solidFill>
                <a:latin typeface="Arial" pitchFamily="34" charset="0"/>
                <a:cs typeface="Arial" pitchFamily="34" charset="0"/>
              </a:rPr>
              <a:t>IX   </a:t>
            </a:r>
            <a:r>
              <a:rPr lang="ca-ES" sz="800" dirty="0" smtClean="0">
                <a:solidFill>
                  <a:schemeClr val="bg1">
                    <a:lumMod val="85000"/>
                  </a:schemeClr>
                </a:solidFill>
                <a:latin typeface="Arial" pitchFamily="34" charset="0"/>
                <a:cs typeface="Arial" pitchFamily="34" charset="0"/>
              </a:rPr>
              <a:t>Bibliografia</a:t>
            </a:r>
            <a:endParaRPr lang="ca-ES" sz="800" dirty="0">
              <a:solidFill>
                <a:schemeClr val="bg1">
                  <a:lumMod val="85000"/>
                </a:schemeClr>
              </a:solidFill>
              <a:latin typeface="Arial" pitchFamily="34" charset="0"/>
              <a:cs typeface="Arial" pitchFamily="34" charset="0"/>
            </a:endParaRPr>
          </a:p>
        </p:txBody>
      </p:sp>
      <p:pic>
        <p:nvPicPr>
          <p:cNvPr id="8" name="7 Imagen" descr="Recorte de pantall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1560" y="1772816"/>
            <a:ext cx="8100392" cy="4184457"/>
          </a:xfrm>
          <a:prstGeom prst="rect">
            <a:avLst/>
          </a:prstGeom>
        </p:spPr>
      </p:pic>
      <p:sp>
        <p:nvSpPr>
          <p:cNvPr id="9" name="8 Marcador de número de diapositiva"/>
          <p:cNvSpPr>
            <a:spLocks noGrp="1"/>
          </p:cNvSpPr>
          <p:nvPr>
            <p:ph type="sldNum" sz="quarter" idx="12"/>
          </p:nvPr>
        </p:nvSpPr>
        <p:spPr/>
        <p:txBody>
          <a:bodyPr/>
          <a:lstStyle/>
          <a:p>
            <a:fld id="{164DF177-FBC5-401B-BFD3-87995E7CCC2A}" type="slidenum">
              <a:rPr lang="es-ES" smtClean="0"/>
              <a:pPr/>
              <a:t>14</a:t>
            </a:fld>
            <a:endParaRPr lang="es-ES"/>
          </a:p>
        </p:txBody>
      </p:sp>
    </p:spTree>
    <p:extLst>
      <p:ext uri="{BB962C8B-B14F-4D97-AF65-F5344CB8AC3E}">
        <p14:creationId xmlns:p14="http://schemas.microsoft.com/office/powerpoint/2010/main" val="3065093879"/>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5" name="wind.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ca-ES" dirty="0" smtClean="0"/>
              <a:t>Orientacions a tenir</a:t>
            </a:r>
            <a:br>
              <a:rPr lang="ca-ES" dirty="0" smtClean="0"/>
            </a:br>
            <a:r>
              <a:rPr lang="ca-ES" dirty="0" smtClean="0"/>
              <a:t>en compte</a:t>
            </a:r>
            <a:endParaRPr lang="ca-ES" dirty="0"/>
          </a:p>
        </p:txBody>
      </p:sp>
      <p:sp>
        <p:nvSpPr>
          <p:cNvPr id="3" name="2 Marcador de contenido"/>
          <p:cNvSpPr>
            <a:spLocks noGrp="1"/>
          </p:cNvSpPr>
          <p:nvPr>
            <p:ph idx="1"/>
          </p:nvPr>
        </p:nvSpPr>
        <p:spPr/>
        <p:txBody>
          <a:bodyPr>
            <a:noAutofit/>
          </a:bodyPr>
          <a:lstStyle/>
          <a:p>
            <a:pPr marL="0" indent="0">
              <a:buNone/>
            </a:pPr>
            <a:r>
              <a:rPr lang="ca-ES" sz="1800" dirty="0">
                <a:latin typeface="Arial" pitchFamily="34" charset="0"/>
                <a:cs typeface="Arial" pitchFamily="34" charset="0"/>
              </a:rPr>
              <a:t>La Societat del Coneixement i la Nova Economia introdueixen oportunitats per les ciutats mitjanes i les zones </a:t>
            </a:r>
            <a:r>
              <a:rPr lang="ca-ES" sz="1800" dirty="0" smtClean="0">
                <a:latin typeface="Arial" pitchFamily="34" charset="0"/>
                <a:cs typeface="Arial" pitchFamily="34" charset="0"/>
              </a:rPr>
              <a:t>rurals.</a:t>
            </a:r>
            <a:endParaRPr lang="es-ES" sz="1800" dirty="0">
              <a:latin typeface="Arial" pitchFamily="34" charset="0"/>
              <a:cs typeface="Arial" pitchFamily="34" charset="0"/>
            </a:endParaRPr>
          </a:p>
          <a:p>
            <a:pPr marL="0" indent="0">
              <a:buNone/>
            </a:pPr>
            <a:r>
              <a:rPr lang="ca-ES" sz="1800" dirty="0">
                <a:latin typeface="Arial" pitchFamily="34" charset="0"/>
                <a:cs typeface="Arial" pitchFamily="34" charset="0"/>
              </a:rPr>
              <a:t>Es requereix un dinamisme de les administracions púbiques en la feina d’instruments que exerceixin de palanques de canvis i promoció de claus pròpies del nou escenari. </a:t>
            </a:r>
            <a:endParaRPr lang="ca-ES" sz="1800" dirty="0" smtClean="0">
              <a:latin typeface="Arial" pitchFamily="34" charset="0"/>
              <a:cs typeface="Arial" pitchFamily="34" charset="0"/>
            </a:endParaRPr>
          </a:p>
          <a:p>
            <a:pPr marL="0" indent="0">
              <a:buNone/>
            </a:pPr>
            <a:r>
              <a:rPr lang="ca-ES" sz="1800" dirty="0" smtClean="0">
                <a:latin typeface="Arial" pitchFamily="34" charset="0"/>
                <a:cs typeface="Arial" pitchFamily="34" charset="0"/>
              </a:rPr>
              <a:t>Quins </a:t>
            </a:r>
            <a:r>
              <a:rPr lang="ca-ES" sz="1800" dirty="0">
                <a:latin typeface="Arial" pitchFamily="34" charset="0"/>
                <a:cs typeface="Arial" pitchFamily="34" charset="0"/>
              </a:rPr>
              <a:t>són els elements clau per aprofitar les TIC i quina és la situació del medi rural a cada un </a:t>
            </a:r>
            <a:r>
              <a:rPr lang="ca-ES" sz="1800" dirty="0" smtClean="0">
                <a:latin typeface="Arial" pitchFamily="34" charset="0"/>
                <a:cs typeface="Arial" pitchFamily="34" charset="0"/>
              </a:rPr>
              <a:t>d’ells?</a:t>
            </a:r>
            <a:endParaRPr lang="es-ES" sz="1800" dirty="0">
              <a:latin typeface="Arial" pitchFamily="34" charset="0"/>
              <a:cs typeface="Arial" pitchFamily="34" charset="0"/>
            </a:endParaRPr>
          </a:p>
          <a:p>
            <a:r>
              <a:rPr lang="ca-ES" sz="1800" dirty="0" smtClean="0">
                <a:latin typeface="Arial" pitchFamily="34" charset="0"/>
                <a:cs typeface="Arial" pitchFamily="34" charset="0"/>
              </a:rPr>
              <a:t>Infraestructures </a:t>
            </a:r>
            <a:r>
              <a:rPr lang="ca-ES" sz="1800" dirty="0">
                <a:latin typeface="Arial" pitchFamily="34" charset="0"/>
                <a:cs typeface="Arial" pitchFamily="34" charset="0"/>
              </a:rPr>
              <a:t>de telecomunicació que siguin adequades en termes de capacitat de transmissió d’informació i de preu. </a:t>
            </a:r>
          </a:p>
          <a:p>
            <a:r>
              <a:rPr lang="ca-ES" sz="1800" dirty="0" smtClean="0">
                <a:latin typeface="Arial" pitchFamily="34" charset="0"/>
                <a:cs typeface="Arial" pitchFamily="34" charset="0"/>
              </a:rPr>
              <a:t>La realització d’un esforç en formació que generi el coneixement necessari per utilitzar les TIC.</a:t>
            </a:r>
            <a:endParaRPr lang="es-ES" sz="1800" dirty="0">
              <a:latin typeface="Arial" pitchFamily="34" charset="0"/>
              <a:cs typeface="Arial" pitchFamily="34" charset="0"/>
            </a:endParaRPr>
          </a:p>
          <a:p>
            <a:r>
              <a:rPr lang="ca-ES" sz="1800" dirty="0" smtClean="0">
                <a:latin typeface="Arial" pitchFamily="34" charset="0"/>
                <a:cs typeface="Arial" pitchFamily="34" charset="0"/>
              </a:rPr>
              <a:t>Associar els processos de promoció de la diversificació econòmica a l’ús de les TIC.</a:t>
            </a:r>
          </a:p>
          <a:p>
            <a:r>
              <a:rPr lang="ca-ES" sz="1800" dirty="0" smtClean="0">
                <a:latin typeface="Arial" pitchFamily="34" charset="0"/>
                <a:cs typeface="Arial" pitchFamily="34" charset="0"/>
              </a:rPr>
              <a:t>Possibilitat de desenvolupar nous llocs de treball vinculats a l’ús de </a:t>
            </a:r>
            <a:r>
              <a:rPr lang="ca-ES" sz="1800" dirty="0" err="1" smtClean="0">
                <a:latin typeface="Arial" pitchFamily="34" charset="0"/>
                <a:cs typeface="Arial" pitchFamily="34" charset="0"/>
              </a:rPr>
              <a:t>l’informàtica</a:t>
            </a:r>
            <a:r>
              <a:rPr lang="ca-ES" sz="1800" dirty="0" smtClean="0">
                <a:latin typeface="Arial" pitchFamily="34" charset="0"/>
                <a:cs typeface="Arial" pitchFamily="34" charset="0"/>
              </a:rPr>
              <a:t> com instrument de treball i canal d’informació. </a:t>
            </a:r>
            <a:endParaRPr lang="es-ES" sz="1800" dirty="0" smtClean="0">
              <a:latin typeface="Arial" pitchFamily="34" charset="0"/>
              <a:cs typeface="Arial" pitchFamily="34" charset="0"/>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35496" y="191542"/>
            <a:ext cx="3168352" cy="120032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solidFill>
                  <a:schemeClr val="bg1">
                    <a:lumMod val="85000"/>
                  </a:schemeClr>
                </a:solidFill>
                <a:latin typeface="Arial" pitchFamily="34" charset="0"/>
                <a:cs typeface="Arial" pitchFamily="34" charset="0"/>
              </a:rPr>
              <a:t>III   </a:t>
            </a:r>
            <a:r>
              <a:rPr lang="ca-ES" sz="800" dirty="0" smtClean="0">
                <a:solidFill>
                  <a:schemeClr val="bg1">
                    <a:lumMod val="85000"/>
                  </a:schemeClr>
                </a:solidFill>
              </a:rPr>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solidFill>
                  <a:schemeClr val="bg1">
                    <a:lumMod val="85000"/>
                  </a:schemeClr>
                </a:solidFill>
                <a:latin typeface="Arial" pitchFamily="34" charset="0"/>
                <a:cs typeface="Arial" pitchFamily="34" charset="0"/>
              </a:rPr>
              <a:t>	</a:t>
            </a:r>
          </a:p>
          <a:p>
            <a:r>
              <a:rPr lang="ca-ES" sz="800" dirty="0" smtClean="0">
                <a:solidFill>
                  <a:schemeClr val="bg1">
                    <a:lumMod val="85000"/>
                  </a:schemeClr>
                </a:solidFill>
                <a:latin typeface="Arial" pitchFamily="34" charset="0"/>
                <a:cs typeface="Arial" pitchFamily="34" charset="0"/>
              </a:rPr>
              <a:t>VI   </a:t>
            </a:r>
            <a:r>
              <a:rPr lang="ca-ES" sz="800" dirty="0" smtClean="0">
                <a:solidFill>
                  <a:schemeClr val="bg1">
                    <a:lumMod val="85000"/>
                  </a:schemeClr>
                </a:solidFill>
              </a:rPr>
              <a:t>Analitzar les característiques a Espanya</a:t>
            </a:r>
          </a:p>
          <a:p>
            <a:r>
              <a:rPr lang="ca-ES" sz="800" dirty="0" smtClean="0">
                <a:latin typeface="Arial" pitchFamily="34" charset="0"/>
                <a:cs typeface="Arial" pitchFamily="34" charset="0"/>
              </a:rPr>
              <a:t>VII  </a:t>
            </a:r>
            <a:r>
              <a:rPr lang="ca-ES" sz="800" dirty="0" smtClean="0"/>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solidFill>
                  <a:schemeClr val="bg1">
                    <a:lumMod val="85000"/>
                  </a:schemeClr>
                </a:solidFill>
                <a:latin typeface="Arial" pitchFamily="34" charset="0"/>
                <a:cs typeface="Arial" pitchFamily="34" charset="0"/>
              </a:rPr>
              <a:t>IX   </a:t>
            </a:r>
            <a:r>
              <a:rPr lang="ca-ES" sz="800" dirty="0" smtClean="0">
                <a:solidFill>
                  <a:schemeClr val="bg1">
                    <a:lumMod val="85000"/>
                  </a:schemeClr>
                </a:solidFill>
                <a:latin typeface="Arial" pitchFamily="34" charset="0"/>
                <a:cs typeface="Arial" pitchFamily="34" charset="0"/>
              </a:rPr>
              <a:t>Bibliografia</a:t>
            </a:r>
            <a:endParaRPr lang="ca-ES" sz="800" dirty="0">
              <a:solidFill>
                <a:schemeClr val="bg1">
                  <a:lumMod val="85000"/>
                </a:scheme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164DF177-FBC5-401B-BFD3-87995E7CCC2A}" type="slidenum">
              <a:rPr lang="es-ES" smtClean="0"/>
              <a:pPr/>
              <a:t>15</a:t>
            </a:fld>
            <a:endParaRPr lang="es-ES"/>
          </a:p>
        </p:txBody>
      </p:sp>
    </p:spTree>
    <p:extLst>
      <p:ext uri="{BB962C8B-B14F-4D97-AF65-F5344CB8AC3E}">
        <p14:creationId xmlns:p14="http://schemas.microsoft.com/office/powerpoint/2010/main" val="1984817446"/>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ca-ES" dirty="0" smtClean="0"/>
              <a:t>Orientacions a tenir</a:t>
            </a:r>
            <a:br>
              <a:rPr lang="ca-ES" dirty="0" smtClean="0"/>
            </a:br>
            <a:r>
              <a:rPr lang="ca-ES" dirty="0" smtClean="0"/>
              <a:t>en compte</a:t>
            </a:r>
            <a:endParaRPr lang="ca-ES" dirty="0"/>
          </a:p>
        </p:txBody>
      </p:sp>
      <p:sp>
        <p:nvSpPr>
          <p:cNvPr id="3" name="2 Marcador de contenido"/>
          <p:cNvSpPr>
            <a:spLocks noGrp="1"/>
          </p:cNvSpPr>
          <p:nvPr>
            <p:ph idx="1"/>
          </p:nvPr>
        </p:nvSpPr>
        <p:spPr/>
        <p:txBody>
          <a:bodyPr>
            <a:noAutofit/>
          </a:bodyPr>
          <a:lstStyle/>
          <a:p>
            <a:pPr marL="0" indent="0">
              <a:buNone/>
            </a:pPr>
            <a:r>
              <a:rPr lang="ca-ES" sz="1400" dirty="0" smtClean="0">
                <a:latin typeface="Arial" pitchFamily="34" charset="0"/>
                <a:cs typeface="Arial" pitchFamily="34" charset="0"/>
              </a:rPr>
              <a:t>En </a:t>
            </a:r>
            <a:r>
              <a:rPr lang="ca-ES" sz="1400" dirty="0">
                <a:latin typeface="Arial" pitchFamily="34" charset="0"/>
                <a:cs typeface="Arial" pitchFamily="34" charset="0"/>
              </a:rPr>
              <a:t>el cas de les ciutats mitjanes, la Nova Economia ha introduït nous paràmetres de localització on prevalen les condicions del entorn davant la mida. El repte és dotar-les dels mitjans per generar llocs de treball especialitzats d’elevat nivell salarial sobre la base </a:t>
            </a:r>
            <a:r>
              <a:rPr lang="ca-ES" sz="1400" dirty="0" smtClean="0">
                <a:latin typeface="Arial" pitchFamily="34" charset="0"/>
                <a:cs typeface="Arial" pitchFamily="34" charset="0"/>
              </a:rPr>
              <a:t>d’un </a:t>
            </a:r>
            <a:r>
              <a:rPr lang="ca-ES" sz="1400" dirty="0">
                <a:latin typeface="Arial" pitchFamily="34" charset="0"/>
                <a:cs typeface="Arial" pitchFamily="34" charset="0"/>
              </a:rPr>
              <a:t>foment de la qualitat de vida. Quins són els instruments utilitzats per aconseguir-los?</a:t>
            </a:r>
            <a:endParaRPr lang="es-ES" sz="1400" dirty="0">
              <a:latin typeface="Arial" pitchFamily="34" charset="0"/>
              <a:cs typeface="Arial" pitchFamily="34" charset="0"/>
            </a:endParaRPr>
          </a:p>
          <a:p>
            <a:pPr lvl="0"/>
            <a:r>
              <a:rPr lang="ca-ES" sz="1400" dirty="0">
                <a:latin typeface="Arial" pitchFamily="34" charset="0"/>
                <a:cs typeface="Arial" pitchFamily="34" charset="0"/>
              </a:rPr>
              <a:t>El primer d’ ell ha de ser la definició d’un sistema de formació especialitzat que generi la ma d’obra necessària per respondre a la velocitat de l’acumulació de coneixement que introdueixen les </a:t>
            </a:r>
            <a:r>
              <a:rPr lang="ca-ES" sz="1400" dirty="0" smtClean="0">
                <a:latin typeface="Arial" pitchFamily="34" charset="0"/>
                <a:cs typeface="Arial" pitchFamily="34" charset="0"/>
              </a:rPr>
              <a:t>TIC.</a:t>
            </a:r>
          </a:p>
          <a:p>
            <a:pPr lvl="0"/>
            <a:r>
              <a:rPr lang="ca-ES" sz="1400" dirty="0" smtClean="0">
                <a:latin typeface="Arial" pitchFamily="34" charset="0"/>
                <a:cs typeface="Arial" pitchFamily="34" charset="0"/>
              </a:rPr>
              <a:t>Un </a:t>
            </a:r>
            <a:r>
              <a:rPr lang="ca-ES" sz="1400" dirty="0">
                <a:latin typeface="Arial" pitchFamily="34" charset="0"/>
                <a:cs typeface="Arial" pitchFamily="34" charset="0"/>
              </a:rPr>
              <a:t>altre element necessari per posicionar com ciutat a la Nova Economia es centra en la creació d’una infraestructura tecnològica adequada que respongui a les necessitats del sistema econòmic, per un costat, i exerceixi de motor productiu, per un altre.</a:t>
            </a:r>
            <a:endParaRPr lang="es-ES" sz="1400" dirty="0">
              <a:latin typeface="Arial" pitchFamily="34" charset="0"/>
              <a:cs typeface="Arial" pitchFamily="34" charset="0"/>
            </a:endParaRPr>
          </a:p>
          <a:p>
            <a:pPr marL="0" indent="0">
              <a:buNone/>
            </a:pPr>
            <a:r>
              <a:rPr lang="ca-ES" sz="1400" dirty="0">
                <a:latin typeface="Arial" pitchFamily="34" charset="0"/>
                <a:cs typeface="Arial" pitchFamily="34" charset="0"/>
              </a:rPr>
              <a:t>Formalització especialitzada e infraestructures de foment de l’ innovació facilitaran a mig termini el sorgiment d’un clima de dinamisme empresarial en els vectors de la Nova Economia. Però, això no és suficient si no es compta amb una capacitat adaptativa del sector públic en el seu compromís amb l’aposta de els noves tecnologies.</a:t>
            </a:r>
            <a:endParaRPr lang="es-ES" sz="1400" dirty="0">
              <a:latin typeface="Arial" pitchFamily="34" charset="0"/>
              <a:cs typeface="Arial" pitchFamily="34" charset="0"/>
            </a:endParaRPr>
          </a:p>
          <a:p>
            <a:pPr marL="0" indent="0">
              <a:buNone/>
            </a:pPr>
            <a:r>
              <a:rPr lang="ca-ES" sz="1400" dirty="0">
                <a:latin typeface="Arial" pitchFamily="34" charset="0"/>
                <a:cs typeface="Arial" pitchFamily="34" charset="0"/>
              </a:rPr>
              <a:t>Per últim, el model urbanístic de la ciutat ha de prevaler la qualitat de vida davant el creixement. L’objectiu ha de ser generar un sistema econòmic urbà que impulsi increments de renta basats en el dinamisme i no en el creixement de la població. Per això és necessari un increment dels salaris vinculats a llocs de treball associats a sectors de major productivitat. Aquests llocs de treball són desenvolupats per persones que demanen una oferta de serveis cada vegada més variada i de major qualitat a la que s’ha de respondre.</a:t>
            </a:r>
            <a:endParaRPr lang="es-ES" sz="1400" dirty="0">
              <a:latin typeface="Arial" pitchFamily="34" charset="0"/>
              <a:cs typeface="Arial" pitchFamily="34" charset="0"/>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35496" y="191542"/>
            <a:ext cx="3168352" cy="120032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solidFill>
                  <a:schemeClr val="bg1">
                    <a:lumMod val="85000"/>
                  </a:schemeClr>
                </a:solidFill>
                <a:latin typeface="Arial" pitchFamily="34" charset="0"/>
                <a:cs typeface="Arial" pitchFamily="34" charset="0"/>
              </a:rPr>
              <a:t>III   </a:t>
            </a:r>
            <a:r>
              <a:rPr lang="ca-ES" sz="800" dirty="0" smtClean="0">
                <a:solidFill>
                  <a:schemeClr val="bg1">
                    <a:lumMod val="85000"/>
                  </a:schemeClr>
                </a:solidFill>
              </a:rPr>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solidFill>
                  <a:schemeClr val="bg1">
                    <a:lumMod val="85000"/>
                  </a:schemeClr>
                </a:solidFill>
                <a:latin typeface="Arial" pitchFamily="34" charset="0"/>
                <a:cs typeface="Arial" pitchFamily="34" charset="0"/>
              </a:rPr>
              <a:t>	</a:t>
            </a:r>
          </a:p>
          <a:p>
            <a:r>
              <a:rPr lang="ca-ES" sz="800" dirty="0" smtClean="0">
                <a:solidFill>
                  <a:schemeClr val="bg1">
                    <a:lumMod val="85000"/>
                  </a:schemeClr>
                </a:solidFill>
                <a:latin typeface="Arial" pitchFamily="34" charset="0"/>
                <a:cs typeface="Arial" pitchFamily="34" charset="0"/>
              </a:rPr>
              <a:t>VI   </a:t>
            </a:r>
            <a:r>
              <a:rPr lang="ca-ES" sz="800" dirty="0" smtClean="0">
                <a:solidFill>
                  <a:schemeClr val="bg1">
                    <a:lumMod val="85000"/>
                  </a:schemeClr>
                </a:solidFill>
              </a:rPr>
              <a:t>Analitzar les característiques a Espanya</a:t>
            </a:r>
          </a:p>
          <a:p>
            <a:r>
              <a:rPr lang="ca-ES" sz="800" dirty="0" smtClean="0">
                <a:latin typeface="Arial" pitchFamily="34" charset="0"/>
                <a:cs typeface="Arial" pitchFamily="34" charset="0"/>
              </a:rPr>
              <a:t>VII  </a:t>
            </a:r>
            <a:r>
              <a:rPr lang="ca-ES" sz="800" dirty="0" smtClean="0"/>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solidFill>
                  <a:schemeClr val="bg1">
                    <a:lumMod val="85000"/>
                  </a:schemeClr>
                </a:solidFill>
                <a:latin typeface="Arial" pitchFamily="34" charset="0"/>
                <a:cs typeface="Arial" pitchFamily="34" charset="0"/>
              </a:rPr>
              <a:t>IX   </a:t>
            </a:r>
            <a:r>
              <a:rPr lang="ca-ES" sz="800" dirty="0" smtClean="0">
                <a:solidFill>
                  <a:schemeClr val="bg1">
                    <a:lumMod val="85000"/>
                  </a:schemeClr>
                </a:solidFill>
                <a:latin typeface="Arial" pitchFamily="34" charset="0"/>
                <a:cs typeface="Arial" pitchFamily="34" charset="0"/>
              </a:rPr>
              <a:t>Bibliografia</a:t>
            </a:r>
            <a:endParaRPr lang="ca-ES" sz="800" dirty="0">
              <a:solidFill>
                <a:schemeClr val="bg1">
                  <a:lumMod val="85000"/>
                </a:scheme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164DF177-FBC5-401B-BFD3-87995E7CCC2A}" type="slidenum">
              <a:rPr lang="es-ES" smtClean="0"/>
              <a:pPr/>
              <a:t>16</a:t>
            </a:fld>
            <a:endParaRPr lang="es-ES"/>
          </a:p>
        </p:txBody>
      </p:sp>
    </p:spTree>
    <p:extLst>
      <p:ext uri="{BB962C8B-B14F-4D97-AF65-F5344CB8AC3E}">
        <p14:creationId xmlns:p14="http://schemas.microsoft.com/office/powerpoint/2010/main" val="967808400"/>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ca-ES" dirty="0" smtClean="0"/>
              <a:t>Conclusions</a:t>
            </a:r>
            <a:endParaRPr lang="ca-ES" dirty="0"/>
          </a:p>
        </p:txBody>
      </p:sp>
      <p:sp>
        <p:nvSpPr>
          <p:cNvPr id="3" name="2 Marcador de contenido"/>
          <p:cNvSpPr>
            <a:spLocks noGrp="1"/>
          </p:cNvSpPr>
          <p:nvPr>
            <p:ph idx="1"/>
          </p:nvPr>
        </p:nvSpPr>
        <p:spPr/>
        <p:txBody>
          <a:bodyPr>
            <a:normAutofit/>
          </a:bodyPr>
          <a:lstStyle/>
          <a:p>
            <a:pPr marL="0" indent="0">
              <a:buNone/>
            </a:pPr>
            <a:r>
              <a:rPr lang="ca-ES" dirty="0" smtClean="0">
                <a:latin typeface="Arial" pitchFamily="34" charset="0"/>
                <a:cs typeface="Arial" pitchFamily="34" charset="0"/>
              </a:rPr>
              <a:t>El desenvolupament </a:t>
            </a:r>
            <a:r>
              <a:rPr lang="ca-ES" dirty="0">
                <a:latin typeface="Arial" pitchFamily="34" charset="0"/>
                <a:cs typeface="Arial" pitchFamily="34" charset="0"/>
              </a:rPr>
              <a:t>econòmic </a:t>
            </a:r>
            <a:r>
              <a:rPr lang="ca-ES" dirty="0" smtClean="0">
                <a:latin typeface="Arial" pitchFamily="34" charset="0"/>
                <a:cs typeface="Arial" pitchFamily="34" charset="0"/>
              </a:rPr>
              <a:t>d’un </a:t>
            </a:r>
            <a:r>
              <a:rPr lang="ca-ES" dirty="0">
                <a:latin typeface="Arial" pitchFamily="34" charset="0"/>
                <a:cs typeface="Arial" pitchFamily="34" charset="0"/>
              </a:rPr>
              <a:t>territori </a:t>
            </a:r>
            <a:r>
              <a:rPr lang="ca-ES" dirty="0" smtClean="0">
                <a:latin typeface="Arial" pitchFamily="34" charset="0"/>
                <a:cs typeface="Arial" pitchFamily="34" charset="0"/>
              </a:rPr>
              <a:t>es basa en la generació de xarxes de complicitat creades entre empreses per tal d’evolucionar el mercat de treball amb </a:t>
            </a:r>
            <a:r>
              <a:rPr lang="ca-ES" dirty="0" err="1" smtClean="0">
                <a:latin typeface="Arial" pitchFamily="34" charset="0"/>
                <a:cs typeface="Arial" pitchFamily="34" charset="0"/>
              </a:rPr>
              <a:t>l’implementació</a:t>
            </a:r>
            <a:r>
              <a:rPr lang="ca-ES" dirty="0" smtClean="0">
                <a:latin typeface="Arial" pitchFamily="34" charset="0"/>
                <a:cs typeface="Arial" pitchFamily="34" charset="0"/>
              </a:rPr>
              <a:t> d’infraestructures creades per les TIC.</a:t>
            </a:r>
            <a:endParaRPr lang="es-ES" dirty="0">
              <a:latin typeface="Arial" pitchFamily="34" charset="0"/>
              <a:cs typeface="Arial" pitchFamily="34" charset="0"/>
            </a:endParaRPr>
          </a:p>
          <a:p>
            <a:endParaRPr lang="es-E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35496" y="191542"/>
            <a:ext cx="3168352" cy="120032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solidFill>
                  <a:schemeClr val="bg1">
                    <a:lumMod val="85000"/>
                  </a:schemeClr>
                </a:solidFill>
                <a:latin typeface="Arial" pitchFamily="34" charset="0"/>
                <a:cs typeface="Arial" pitchFamily="34" charset="0"/>
              </a:rPr>
              <a:t>III   </a:t>
            </a:r>
            <a:r>
              <a:rPr lang="ca-ES" sz="800" dirty="0" smtClean="0">
                <a:solidFill>
                  <a:schemeClr val="bg1">
                    <a:lumMod val="85000"/>
                  </a:schemeClr>
                </a:solidFill>
              </a:rPr>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solidFill>
                  <a:schemeClr val="bg1">
                    <a:lumMod val="85000"/>
                  </a:schemeClr>
                </a:solidFill>
                <a:latin typeface="Arial" pitchFamily="34" charset="0"/>
                <a:cs typeface="Arial" pitchFamily="34" charset="0"/>
              </a:rPr>
              <a:t>	</a:t>
            </a:r>
          </a:p>
          <a:p>
            <a:r>
              <a:rPr lang="ca-ES" sz="800" dirty="0" smtClean="0">
                <a:solidFill>
                  <a:schemeClr val="bg1">
                    <a:lumMod val="85000"/>
                  </a:schemeClr>
                </a:solidFill>
                <a:latin typeface="Arial" pitchFamily="34" charset="0"/>
                <a:cs typeface="Arial" pitchFamily="34" charset="0"/>
              </a:rPr>
              <a:t>VI   </a:t>
            </a:r>
            <a:r>
              <a:rPr lang="ca-ES" sz="800" dirty="0" smtClean="0">
                <a:solidFill>
                  <a:schemeClr val="bg1">
                    <a:lumMod val="85000"/>
                  </a:schemeClr>
                </a:solidFill>
              </a:rPr>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latin typeface="Arial" pitchFamily="34" charset="0"/>
                <a:cs typeface="Arial" pitchFamily="34" charset="0"/>
              </a:rPr>
              <a:t>VIII </a:t>
            </a:r>
            <a:r>
              <a:rPr lang="ca-ES" sz="800" dirty="0" smtClean="0"/>
              <a:t>Conclusions</a:t>
            </a:r>
          </a:p>
          <a:p>
            <a:r>
              <a:rPr lang="ca-ES" sz="800" dirty="0">
                <a:solidFill>
                  <a:schemeClr val="bg1">
                    <a:lumMod val="85000"/>
                  </a:schemeClr>
                </a:solidFill>
                <a:latin typeface="Arial" pitchFamily="34" charset="0"/>
                <a:cs typeface="Arial" pitchFamily="34" charset="0"/>
              </a:rPr>
              <a:t>IX   </a:t>
            </a:r>
            <a:r>
              <a:rPr lang="ca-ES" sz="800" dirty="0" smtClean="0">
                <a:solidFill>
                  <a:schemeClr val="bg1">
                    <a:lumMod val="85000"/>
                  </a:schemeClr>
                </a:solidFill>
                <a:latin typeface="Arial" pitchFamily="34" charset="0"/>
                <a:cs typeface="Arial" pitchFamily="34" charset="0"/>
              </a:rPr>
              <a:t>Bibliografia</a:t>
            </a:r>
            <a:endParaRPr lang="ca-ES" sz="800" dirty="0">
              <a:solidFill>
                <a:schemeClr val="bg1">
                  <a:lumMod val="85000"/>
                </a:scheme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164DF177-FBC5-401B-BFD3-87995E7CCC2A}" type="slidenum">
              <a:rPr lang="es-ES" smtClean="0"/>
              <a:pPr/>
              <a:t>17</a:t>
            </a:fld>
            <a:endParaRPr lang="es-ES"/>
          </a:p>
        </p:txBody>
      </p:sp>
    </p:spTree>
    <p:extLst>
      <p:ext uri="{BB962C8B-B14F-4D97-AF65-F5344CB8AC3E}">
        <p14:creationId xmlns:p14="http://schemas.microsoft.com/office/powerpoint/2010/main" val="121123135"/>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ca-ES" dirty="0" smtClean="0"/>
              <a:t>Bibliografia</a:t>
            </a:r>
            <a:endParaRPr lang="ca-ES" dirty="0"/>
          </a:p>
        </p:txBody>
      </p:sp>
      <p:sp>
        <p:nvSpPr>
          <p:cNvPr id="3" name="2 Marcador de contenido"/>
          <p:cNvSpPr>
            <a:spLocks noGrp="1"/>
          </p:cNvSpPr>
          <p:nvPr>
            <p:ph idx="1"/>
          </p:nvPr>
        </p:nvSpPr>
        <p:spPr/>
        <p:txBody>
          <a:bodyPr>
            <a:normAutofit/>
          </a:bodyPr>
          <a:lstStyle/>
          <a:p>
            <a:r>
              <a:rPr lang="pt-BR" dirty="0" smtClean="0"/>
              <a:t>Informe </a:t>
            </a:r>
            <a:r>
              <a:rPr lang="pt-BR" dirty="0" err="1" smtClean="0"/>
              <a:t>Econòmic</a:t>
            </a:r>
            <a:r>
              <a:rPr lang="pt-BR" dirty="0" smtClean="0"/>
              <a:t> </a:t>
            </a:r>
            <a:r>
              <a:rPr lang="pt-BR" dirty="0"/>
              <a:t>Anual </a:t>
            </a:r>
            <a:r>
              <a:rPr lang="pt-BR" dirty="0" smtClean="0"/>
              <a:t>2009.</a:t>
            </a:r>
          </a:p>
          <a:p>
            <a:r>
              <a:rPr lang="es-ES" i="1" dirty="0">
                <a:hlinkClick r:id="rId3"/>
              </a:rPr>
              <a:t>www.aetic.es/CLI_AETIC/.../</a:t>
            </a:r>
            <a:r>
              <a:rPr lang="es-ES" i="1" dirty="0" smtClean="0">
                <a:hlinkClick r:id="rId3"/>
              </a:rPr>
              <a:t>Las</a:t>
            </a:r>
            <a:r>
              <a:rPr lang="es-ES" b="1" i="1" dirty="0" smtClean="0">
                <a:hlinkClick r:id="rId3"/>
              </a:rPr>
              <a:t>Tecnologias</a:t>
            </a:r>
            <a:r>
              <a:rPr lang="es-ES" i="1" dirty="0" smtClean="0">
                <a:hlinkClick r:id="rId3"/>
              </a:rPr>
              <a:t>Informacion</a:t>
            </a:r>
            <a:r>
              <a:rPr lang="es-ES" b="1" i="1" dirty="0" smtClean="0">
                <a:hlinkClick r:id="rId3"/>
              </a:rPr>
              <a:t>España</a:t>
            </a:r>
            <a:r>
              <a:rPr lang="es-ES" i="1" dirty="0" smtClean="0">
                <a:hlinkClick r:id="rId3"/>
              </a:rPr>
              <a:t>2009.pdf</a:t>
            </a:r>
            <a:endParaRPr lang="es-ES" i="1" dirty="0" smtClean="0"/>
          </a:p>
          <a:p>
            <a:r>
              <a:rPr lang="es-ES"/>
              <a:t>http://www.wikilearning.com/curso_gratis/metodologias_de_desarrollo_de_software-situacion_de_la_industria_de_las_tecnologias_de_la_informacion/3617-3</a:t>
            </a:r>
            <a:endParaRPr lang="es-ES" dirty="0"/>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35496" y="191542"/>
            <a:ext cx="3168352" cy="120032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solidFill>
                  <a:schemeClr val="bg1">
                    <a:lumMod val="85000"/>
                  </a:schemeClr>
                </a:solidFill>
                <a:latin typeface="Arial" pitchFamily="34" charset="0"/>
                <a:cs typeface="Arial" pitchFamily="34" charset="0"/>
              </a:rPr>
              <a:t>III   </a:t>
            </a:r>
            <a:r>
              <a:rPr lang="ca-ES" sz="800" dirty="0" smtClean="0">
                <a:solidFill>
                  <a:schemeClr val="bg1">
                    <a:lumMod val="85000"/>
                  </a:schemeClr>
                </a:solidFill>
              </a:rPr>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solidFill>
                  <a:schemeClr val="bg1">
                    <a:lumMod val="85000"/>
                  </a:schemeClr>
                </a:solidFill>
                <a:latin typeface="Arial" pitchFamily="34" charset="0"/>
                <a:cs typeface="Arial" pitchFamily="34" charset="0"/>
              </a:rPr>
              <a:t>	</a:t>
            </a:r>
          </a:p>
          <a:p>
            <a:r>
              <a:rPr lang="ca-ES" sz="800" dirty="0" smtClean="0">
                <a:solidFill>
                  <a:schemeClr val="bg1">
                    <a:lumMod val="85000"/>
                  </a:schemeClr>
                </a:solidFill>
                <a:latin typeface="Arial" pitchFamily="34" charset="0"/>
                <a:cs typeface="Arial" pitchFamily="34" charset="0"/>
              </a:rPr>
              <a:t>VI   </a:t>
            </a:r>
            <a:r>
              <a:rPr lang="ca-ES" sz="800" dirty="0" smtClean="0">
                <a:solidFill>
                  <a:schemeClr val="bg1">
                    <a:lumMod val="85000"/>
                  </a:schemeClr>
                </a:solidFill>
              </a:rPr>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latin typeface="Arial" pitchFamily="34" charset="0"/>
                <a:cs typeface="Arial" pitchFamily="34" charset="0"/>
              </a:rPr>
              <a:t>IX   </a:t>
            </a:r>
            <a:r>
              <a:rPr lang="ca-ES" sz="800" dirty="0" smtClean="0">
                <a:latin typeface="Arial" pitchFamily="34" charset="0"/>
                <a:cs typeface="Arial" pitchFamily="34" charset="0"/>
              </a:rPr>
              <a:t>Bibliografia</a:t>
            </a:r>
            <a:endParaRPr lang="ca-ES" sz="800" dirty="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164DF177-FBC5-401B-BFD3-87995E7CCC2A}" type="slidenum">
              <a:rPr lang="es-ES" smtClean="0"/>
              <a:pPr/>
              <a:t>18</a:t>
            </a:fld>
            <a:endParaRPr lang="es-ES"/>
          </a:p>
        </p:txBody>
      </p:sp>
    </p:spTree>
    <p:extLst>
      <p:ext uri="{BB962C8B-B14F-4D97-AF65-F5344CB8AC3E}">
        <p14:creationId xmlns:p14="http://schemas.microsoft.com/office/powerpoint/2010/main" val="1210814127"/>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5" name="wind.wav"/>
          </p:stSnd>
        </p:sndAc>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ca-ES" dirty="0"/>
          </a:p>
        </p:txBody>
      </p:sp>
      <p:sp>
        <p:nvSpPr>
          <p:cNvPr id="3" name="2 Marcador de contenido"/>
          <p:cNvSpPr>
            <a:spLocks noGrp="1"/>
          </p:cNvSpPr>
          <p:nvPr>
            <p:ph idx="1"/>
          </p:nvPr>
        </p:nvSpPr>
        <p:spPr/>
        <p:txBody>
          <a:bodyPr>
            <a:normAutofit/>
          </a:bodyPr>
          <a:lstStyle/>
          <a:p>
            <a:pPr marL="0" indent="0" algn="ctr">
              <a:buNone/>
            </a:pPr>
            <a:endParaRPr lang="es-ES" sz="4000" dirty="0" smtClean="0"/>
          </a:p>
          <a:p>
            <a:pPr marL="0" indent="0" algn="ctr">
              <a:buNone/>
            </a:pPr>
            <a:endParaRPr lang="es-ES" sz="4000" dirty="0"/>
          </a:p>
          <a:p>
            <a:pPr marL="0" indent="0" algn="ctr">
              <a:buNone/>
            </a:pPr>
            <a:r>
              <a:rPr lang="ca-ES" sz="4000" dirty="0" smtClean="0"/>
              <a:t>Gràcies per la vostra atenció.</a:t>
            </a:r>
            <a:endParaRPr lang="ca-ES" sz="40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Marcador de número de diapositiva"/>
          <p:cNvSpPr>
            <a:spLocks noGrp="1"/>
          </p:cNvSpPr>
          <p:nvPr>
            <p:ph type="sldNum" sz="quarter" idx="12"/>
          </p:nvPr>
        </p:nvSpPr>
        <p:spPr/>
        <p:txBody>
          <a:bodyPr/>
          <a:lstStyle/>
          <a:p>
            <a:fld id="{164DF177-FBC5-401B-BFD3-87995E7CCC2A}" type="slidenum">
              <a:rPr lang="es-ES" smtClean="0"/>
              <a:pPr/>
              <a:t>19</a:t>
            </a:fld>
            <a:endParaRPr lang="es-ES"/>
          </a:p>
        </p:txBody>
      </p:sp>
    </p:spTree>
    <p:extLst>
      <p:ext uri="{BB962C8B-B14F-4D97-AF65-F5344CB8AC3E}">
        <p14:creationId xmlns:p14="http://schemas.microsoft.com/office/powerpoint/2010/main" val="693944981"/>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Índex</a:t>
            </a:r>
            <a:endParaRPr lang="es-ES" dirty="0"/>
          </a:p>
        </p:txBody>
      </p:sp>
      <p:sp>
        <p:nvSpPr>
          <p:cNvPr id="4" name="3 CuadroTexto"/>
          <p:cNvSpPr txBox="1"/>
          <p:nvPr/>
        </p:nvSpPr>
        <p:spPr>
          <a:xfrm>
            <a:off x="35496" y="191542"/>
            <a:ext cx="3168352" cy="1200329"/>
          </a:xfrm>
          <a:prstGeom prst="rect">
            <a:avLst/>
          </a:prstGeom>
          <a:noFill/>
        </p:spPr>
        <p:txBody>
          <a:bodyPr wrap="square" rtlCol="0">
            <a:spAutoFit/>
          </a:bodyPr>
          <a:lstStyle/>
          <a:p>
            <a:r>
              <a:rPr lang="es-ES" sz="800" dirty="0" smtClean="0">
                <a:latin typeface="Arial" pitchFamily="34" charset="0"/>
                <a:cs typeface="Arial" pitchFamily="34" charset="0"/>
              </a:rPr>
              <a:t>I     </a:t>
            </a:r>
            <a:r>
              <a:rPr lang="ca-ES" sz="800" dirty="0" smtClean="0">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solidFill>
                  <a:schemeClr val="bg1">
                    <a:lumMod val="85000"/>
                  </a:schemeClr>
                </a:solidFill>
                <a:latin typeface="Arial" pitchFamily="34" charset="0"/>
                <a:cs typeface="Arial" pitchFamily="34" charset="0"/>
              </a:rPr>
              <a:t>III   </a:t>
            </a:r>
            <a:r>
              <a:rPr lang="ca-ES" sz="800" dirty="0" smtClean="0">
                <a:solidFill>
                  <a:schemeClr val="bg1">
                    <a:lumMod val="85000"/>
                  </a:schemeClr>
                </a:solidFill>
              </a:rPr>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solidFill>
                  <a:schemeClr val="bg1">
                    <a:lumMod val="85000"/>
                  </a:schemeClr>
                </a:solidFill>
                <a:latin typeface="Arial" pitchFamily="34" charset="0"/>
                <a:cs typeface="Arial" pitchFamily="34" charset="0"/>
              </a:rPr>
              <a:t>	</a:t>
            </a:r>
          </a:p>
          <a:p>
            <a:r>
              <a:rPr lang="ca-ES" sz="800" dirty="0" smtClean="0">
                <a:solidFill>
                  <a:schemeClr val="bg1">
                    <a:lumMod val="85000"/>
                  </a:schemeClr>
                </a:solidFill>
                <a:latin typeface="Arial" pitchFamily="34" charset="0"/>
                <a:cs typeface="Arial" pitchFamily="34" charset="0"/>
              </a:rPr>
              <a:t>VI   </a:t>
            </a:r>
            <a:r>
              <a:rPr lang="ca-ES" sz="800" dirty="0" smtClean="0">
                <a:solidFill>
                  <a:schemeClr val="bg1">
                    <a:lumMod val="85000"/>
                  </a:schemeClr>
                </a:solidFill>
              </a:rPr>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smtClean="0">
                <a:solidFill>
                  <a:schemeClr val="bg1">
                    <a:lumMod val="85000"/>
                  </a:schemeClr>
                </a:solidFill>
                <a:latin typeface="Arial" pitchFamily="34" charset="0"/>
                <a:cs typeface="Arial" pitchFamily="34" charset="0"/>
              </a:rPr>
              <a:t>IX   Bibliografia</a:t>
            </a:r>
            <a:endParaRPr lang="ca-ES" sz="800" dirty="0">
              <a:solidFill>
                <a:schemeClr val="bg1">
                  <a:lumMod val="85000"/>
                </a:schemeClr>
              </a:solidFill>
              <a:latin typeface="Arial" pitchFamily="34" charset="0"/>
              <a:cs typeface="Arial" pitchFamily="34" charset="0"/>
            </a:endParaRPr>
          </a:p>
        </p:txBody>
      </p:sp>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Marcador de contenido"/>
          <p:cNvSpPr txBox="1">
            <a:spLocks noGrp="1"/>
          </p:cNvSpPr>
          <p:nvPr>
            <p:ph idx="1"/>
          </p:nvPr>
        </p:nvSpPr>
        <p:spPr>
          <a:xfrm>
            <a:off x="457200" y="1600200"/>
            <a:ext cx="8229600" cy="4007251"/>
          </a:xfrm>
          <a:prstGeom prst="rect">
            <a:avLst/>
          </a:prstGeom>
          <a:noFill/>
        </p:spPr>
        <p:txBody>
          <a:bodyPr wrap="square" rtlCol="0">
            <a:spAutoFit/>
          </a:bodyPr>
          <a:lstStyle/>
          <a:p>
            <a:r>
              <a:rPr lang="es-ES" sz="2400" dirty="0" smtClean="0">
                <a:latin typeface="Arial" pitchFamily="34" charset="0"/>
                <a:cs typeface="Arial" pitchFamily="34" charset="0"/>
              </a:rPr>
              <a:t>I     </a:t>
            </a:r>
            <a:r>
              <a:rPr lang="ca-ES" sz="2400" dirty="0" smtClean="0">
                <a:latin typeface="Arial" pitchFamily="34" charset="0"/>
                <a:cs typeface="Arial" pitchFamily="34" charset="0"/>
              </a:rPr>
              <a:t>Índex</a:t>
            </a:r>
          </a:p>
          <a:p>
            <a:r>
              <a:rPr lang="ca-ES" sz="2400" dirty="0" smtClean="0">
                <a:latin typeface="Arial" pitchFamily="34" charset="0"/>
                <a:cs typeface="Arial" pitchFamily="34" charset="0"/>
              </a:rPr>
              <a:t>II    Introducció</a:t>
            </a:r>
          </a:p>
          <a:p>
            <a:r>
              <a:rPr lang="ca-ES" sz="2400" dirty="0" smtClean="0">
                <a:latin typeface="Arial" pitchFamily="34" charset="0"/>
                <a:cs typeface="Arial" pitchFamily="34" charset="0"/>
              </a:rPr>
              <a:t>III   Principals transformacions</a:t>
            </a:r>
          </a:p>
          <a:p>
            <a:r>
              <a:rPr lang="ca-ES" sz="2400" dirty="0" smtClean="0">
                <a:latin typeface="Arial" pitchFamily="34" charset="0"/>
                <a:cs typeface="Arial" pitchFamily="34" charset="0"/>
              </a:rPr>
              <a:t>IV   Principis i bases explicatives</a:t>
            </a:r>
          </a:p>
          <a:p>
            <a:r>
              <a:rPr lang="ca-ES" sz="2400" dirty="0" smtClean="0">
                <a:latin typeface="Arial" pitchFamily="34" charset="0"/>
                <a:cs typeface="Arial" pitchFamily="34" charset="0"/>
              </a:rPr>
              <a:t>V    Identificar les principals aplicacions 	</a:t>
            </a:r>
          </a:p>
          <a:p>
            <a:r>
              <a:rPr lang="ca-ES" sz="2400" dirty="0" smtClean="0">
                <a:latin typeface="Arial" pitchFamily="34" charset="0"/>
                <a:cs typeface="Arial" pitchFamily="34" charset="0"/>
              </a:rPr>
              <a:t>VI   Analitzar les característiques a Espanya</a:t>
            </a:r>
          </a:p>
          <a:p>
            <a:r>
              <a:rPr lang="ca-ES" sz="2400" dirty="0" smtClean="0">
                <a:latin typeface="Arial" pitchFamily="34" charset="0"/>
                <a:cs typeface="Arial" pitchFamily="34" charset="0"/>
              </a:rPr>
              <a:t>VII  Orientacions a tenir en compte</a:t>
            </a:r>
          </a:p>
          <a:p>
            <a:r>
              <a:rPr lang="ca-ES" sz="2400" dirty="0" smtClean="0">
                <a:latin typeface="Arial" pitchFamily="34" charset="0"/>
                <a:cs typeface="Arial" pitchFamily="34" charset="0"/>
              </a:rPr>
              <a:t>VIII </a:t>
            </a:r>
            <a:r>
              <a:rPr lang="ca-ES" sz="2400" dirty="0" smtClean="0">
                <a:latin typeface="Arial" pitchFamily="34" charset="0"/>
                <a:cs typeface="Arial" pitchFamily="34" charset="0"/>
              </a:rPr>
              <a:t>Conclusions</a:t>
            </a:r>
          </a:p>
          <a:p>
            <a:r>
              <a:rPr lang="ca-ES" sz="2400" dirty="0" smtClean="0">
                <a:latin typeface="Arial" pitchFamily="34" charset="0"/>
                <a:cs typeface="Arial" pitchFamily="34" charset="0"/>
              </a:rPr>
              <a:t>IX   Bibliografia</a:t>
            </a:r>
            <a:endParaRPr lang="ca-ES" sz="2400" dirty="0">
              <a:latin typeface="Arial" pitchFamily="34" charset="0"/>
              <a:cs typeface="Arial" pitchFamily="34" charset="0"/>
            </a:endParaRPr>
          </a:p>
        </p:txBody>
      </p:sp>
      <p:sp>
        <p:nvSpPr>
          <p:cNvPr id="3" name="2 Marcador de número de diapositiva"/>
          <p:cNvSpPr>
            <a:spLocks noGrp="1"/>
          </p:cNvSpPr>
          <p:nvPr>
            <p:ph type="sldNum" sz="quarter" idx="12"/>
          </p:nvPr>
        </p:nvSpPr>
        <p:spPr/>
        <p:txBody>
          <a:bodyPr/>
          <a:lstStyle/>
          <a:p>
            <a:fld id="{164DF177-FBC5-401B-BFD3-87995E7CCC2A}" type="slidenum">
              <a:rPr lang="es-ES" smtClean="0"/>
              <a:pPr/>
              <a:t>2</a:t>
            </a:fld>
            <a:endParaRPr lang="es-ES"/>
          </a:p>
        </p:txBody>
      </p:sp>
    </p:spTree>
    <p:extLst>
      <p:ext uri="{BB962C8B-B14F-4D97-AF65-F5344CB8AC3E}">
        <p14:creationId xmlns:p14="http://schemas.microsoft.com/office/powerpoint/2010/main" val="3157751343"/>
      </p:ext>
    </p:extLst>
  </p:cSld>
  <p:clrMapOvr>
    <a:masterClrMapping/>
  </p:clrMapOvr>
  <mc:AlternateContent xmlns:mc="http://schemas.openxmlformats.org/markup-compatibility/2006" xmlns:p14="http://schemas.microsoft.com/office/powerpoint/2010/main">
    <mc:Choice Requires="p14">
      <p:transition p14:dur="0">
        <p:sndAc>
          <p:stSnd>
            <p:snd r:embed="rId3" name="wind.wav"/>
          </p:stSnd>
        </p:sndAc>
      </p:transition>
    </mc:Choice>
    <mc:Fallback xmlns="">
      <p:transition>
        <p:sndAc>
          <p:stSnd>
            <p:snd r:embed="rId5" name="wind.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Introducció</a:t>
            </a:r>
            <a:endParaRPr lang="es-ES" dirty="0"/>
          </a:p>
        </p:txBody>
      </p:sp>
      <p:sp>
        <p:nvSpPr>
          <p:cNvPr id="3" name="2 Marcador de contenido"/>
          <p:cNvSpPr>
            <a:spLocks noGrp="1"/>
          </p:cNvSpPr>
          <p:nvPr>
            <p:ph idx="1"/>
          </p:nvPr>
        </p:nvSpPr>
        <p:spPr/>
        <p:txBody>
          <a:bodyPr>
            <a:normAutofit fontScale="70000" lnSpcReduction="20000"/>
          </a:bodyPr>
          <a:lstStyle/>
          <a:p>
            <a:pPr marL="0" indent="0">
              <a:buNone/>
            </a:pPr>
            <a:r>
              <a:rPr lang="ca-ES" dirty="0" smtClean="0">
                <a:latin typeface="Arial" pitchFamily="34" charset="0"/>
                <a:cs typeface="Arial" pitchFamily="34" charset="0"/>
              </a:rPr>
              <a:t>L'extensió en l'ús de les TIC sobre el conjunt d'operacions internes de l'empresa, sobre les seves relacions amb l'entorn i la seva capacitat per transformar-les, estem davant una nova era denominada de diverses maneres; “Quarta revolució industrial”, “Nova economia”, “Economia Digital”.</a:t>
            </a:r>
            <a:br>
              <a:rPr lang="ca-ES" dirty="0" smtClean="0">
                <a:latin typeface="Arial" pitchFamily="34" charset="0"/>
                <a:cs typeface="Arial" pitchFamily="34" charset="0"/>
              </a:rPr>
            </a:br>
            <a:r>
              <a:rPr lang="ca-ES" dirty="0" smtClean="0">
                <a:latin typeface="Arial" pitchFamily="34" charset="0"/>
                <a:cs typeface="Arial" pitchFamily="34" charset="0"/>
              </a:rPr>
              <a:t/>
            </a:r>
            <a:br>
              <a:rPr lang="ca-ES" dirty="0" smtClean="0">
                <a:latin typeface="Arial" pitchFamily="34" charset="0"/>
                <a:cs typeface="Arial" pitchFamily="34" charset="0"/>
              </a:rPr>
            </a:br>
            <a:r>
              <a:rPr lang="ca-ES" dirty="0" smtClean="0">
                <a:latin typeface="Arial" pitchFamily="34" charset="0"/>
                <a:cs typeface="Arial" pitchFamily="34" charset="0"/>
              </a:rPr>
              <a:t>Com en tot procés de desenvolupament és moment d'analitzar i establir hipòtesi de comportament. És un procés sense volta enrere per la seva incidència directa sobre l'eficàcia i els comportaments socials.</a:t>
            </a:r>
            <a:br>
              <a:rPr lang="ca-ES" dirty="0" smtClean="0">
                <a:latin typeface="Arial" pitchFamily="34" charset="0"/>
                <a:cs typeface="Arial" pitchFamily="34" charset="0"/>
              </a:rPr>
            </a:br>
            <a:r>
              <a:rPr lang="ca-ES" dirty="0" smtClean="0">
                <a:latin typeface="Arial" pitchFamily="34" charset="0"/>
                <a:cs typeface="Arial" pitchFamily="34" charset="0"/>
              </a:rPr>
              <a:t/>
            </a:r>
            <a:br>
              <a:rPr lang="ca-ES" dirty="0" smtClean="0">
                <a:latin typeface="Arial" pitchFamily="34" charset="0"/>
                <a:cs typeface="Arial" pitchFamily="34" charset="0"/>
              </a:rPr>
            </a:br>
            <a:r>
              <a:rPr lang="ca-ES" dirty="0" smtClean="0">
                <a:latin typeface="Arial" pitchFamily="34" charset="0"/>
                <a:cs typeface="Arial" pitchFamily="34" charset="0"/>
              </a:rPr>
              <a:t>L'extensió de les TIC en les empreses i persones ha d'introduir importants canvis en les tendències de localització d'activitats econòmiques i habitatge. Les empreses ja no necessiten estar propers als clients i mà d'obra.</a:t>
            </a:r>
            <a:endParaRPr lang="ca-ES" dirty="0">
              <a:latin typeface="Arial" pitchFamily="34" charset="0"/>
              <a:cs typeface="Arial" pitchFamily="34" charset="0"/>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35496" y="191542"/>
            <a:ext cx="3168352" cy="132343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latin typeface="Arial" pitchFamily="34" charset="0"/>
                <a:cs typeface="Arial" pitchFamily="34" charset="0"/>
              </a:rPr>
              <a:t>II    Introducció</a:t>
            </a:r>
          </a:p>
          <a:p>
            <a:r>
              <a:rPr lang="ca-ES" sz="800" dirty="0" smtClean="0">
                <a:solidFill>
                  <a:schemeClr val="bg1">
                    <a:lumMod val="85000"/>
                  </a:schemeClr>
                </a:solidFill>
                <a:latin typeface="Arial" pitchFamily="34" charset="0"/>
                <a:cs typeface="Arial" pitchFamily="34" charset="0"/>
              </a:rPr>
              <a:t>III   </a:t>
            </a:r>
            <a:r>
              <a:rPr lang="ca-ES" sz="800" dirty="0" smtClean="0">
                <a:solidFill>
                  <a:schemeClr val="bg1">
                    <a:lumMod val="85000"/>
                  </a:schemeClr>
                </a:solidFill>
              </a:rPr>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solidFill>
                  <a:schemeClr val="bg1">
                    <a:lumMod val="85000"/>
                  </a:schemeClr>
                </a:solidFill>
                <a:latin typeface="Arial" pitchFamily="34" charset="0"/>
                <a:cs typeface="Arial" pitchFamily="34" charset="0"/>
              </a:rPr>
              <a:t>	</a:t>
            </a:r>
          </a:p>
          <a:p>
            <a:r>
              <a:rPr lang="ca-ES" sz="800" dirty="0" smtClean="0">
                <a:solidFill>
                  <a:schemeClr val="bg1">
                    <a:lumMod val="85000"/>
                  </a:schemeClr>
                </a:solidFill>
                <a:latin typeface="Arial" pitchFamily="34" charset="0"/>
                <a:cs typeface="Arial" pitchFamily="34" charset="0"/>
              </a:rPr>
              <a:t>VI   </a:t>
            </a:r>
            <a:r>
              <a:rPr lang="ca-ES" sz="800" dirty="0" smtClean="0">
                <a:solidFill>
                  <a:schemeClr val="bg1">
                    <a:lumMod val="85000"/>
                  </a:schemeClr>
                </a:solidFill>
              </a:rPr>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solidFill>
                  <a:schemeClr val="bg1">
                    <a:lumMod val="85000"/>
                  </a:schemeClr>
                </a:solidFill>
                <a:latin typeface="Arial" pitchFamily="34" charset="0"/>
                <a:cs typeface="Arial" pitchFamily="34" charset="0"/>
              </a:rPr>
              <a:t>IX   Bibliografia</a:t>
            </a:r>
          </a:p>
          <a:p>
            <a:endParaRPr lang="ca-ES" sz="800" dirty="0">
              <a:solidFill>
                <a:schemeClr val="bg1">
                  <a:lumMod val="85000"/>
                </a:scheme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164DF177-FBC5-401B-BFD3-87995E7CCC2A}" type="slidenum">
              <a:rPr lang="es-ES" smtClean="0"/>
              <a:pPr/>
              <a:t>3</a:t>
            </a:fld>
            <a:endParaRPr lang="es-ES"/>
          </a:p>
        </p:txBody>
      </p:sp>
    </p:spTree>
    <p:extLst>
      <p:ext uri="{BB962C8B-B14F-4D97-AF65-F5344CB8AC3E}">
        <p14:creationId xmlns:p14="http://schemas.microsoft.com/office/powerpoint/2010/main" val="1889277920"/>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ca-ES" dirty="0" smtClean="0"/>
              <a:t>Principals</a:t>
            </a:r>
            <a:br>
              <a:rPr lang="ca-ES" dirty="0" smtClean="0"/>
            </a:br>
            <a:r>
              <a:rPr lang="ca-ES" dirty="0" smtClean="0"/>
              <a:t> transformacions</a:t>
            </a:r>
            <a:endParaRPr lang="ca-ES" dirty="0"/>
          </a:p>
        </p:txBody>
      </p:sp>
      <p:sp>
        <p:nvSpPr>
          <p:cNvPr id="3" name="2 Marcador de contenido"/>
          <p:cNvSpPr>
            <a:spLocks noGrp="1"/>
          </p:cNvSpPr>
          <p:nvPr>
            <p:ph idx="1"/>
          </p:nvPr>
        </p:nvSpPr>
        <p:spPr/>
        <p:txBody>
          <a:bodyPr>
            <a:normAutofit fontScale="92500" lnSpcReduction="20000"/>
          </a:bodyPr>
          <a:lstStyle/>
          <a:p>
            <a:pPr marL="0" indent="0">
              <a:buNone/>
            </a:pPr>
            <a:r>
              <a:rPr lang="ca-ES" dirty="0" smtClean="0">
                <a:latin typeface="Arial" pitchFamily="34" charset="0"/>
                <a:cs typeface="Arial" pitchFamily="34" charset="0"/>
              </a:rPr>
              <a:t>L'extensió tecnològica associada a l'ús de les telecomunicacions i la informàtica en l'empresa ha modificat les bases sobre les quals s'havien consolidat les relacions econòmiques. Les seves implicacions han provocat canvis estructurals en els processos de producció, gestió i comercialització. Les principals transformacions associades a la introducció de les TIC en els processos econòmics i espacials es poden resumir en:</a:t>
            </a:r>
            <a:r>
              <a:rPr lang="es-ES" dirty="0"/>
              <a:t/>
            </a:r>
            <a:br>
              <a:rPr lang="es-ES" dirty="0"/>
            </a:br>
            <a:endParaRPr lang="es-ES" dirty="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35496" y="191542"/>
            <a:ext cx="3168352" cy="120032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latin typeface="Arial" pitchFamily="34" charset="0"/>
                <a:cs typeface="Arial" pitchFamily="34" charset="0"/>
              </a:rPr>
              <a:t>III   </a:t>
            </a:r>
            <a:r>
              <a:rPr lang="ca-ES" sz="800" dirty="0" smtClean="0"/>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solidFill>
                  <a:schemeClr val="bg1">
                    <a:lumMod val="85000"/>
                  </a:schemeClr>
                </a:solidFill>
                <a:latin typeface="Arial" pitchFamily="34" charset="0"/>
                <a:cs typeface="Arial" pitchFamily="34" charset="0"/>
              </a:rPr>
              <a:t>	</a:t>
            </a:r>
          </a:p>
          <a:p>
            <a:r>
              <a:rPr lang="ca-ES" sz="800" dirty="0" smtClean="0">
                <a:solidFill>
                  <a:schemeClr val="bg1">
                    <a:lumMod val="85000"/>
                  </a:schemeClr>
                </a:solidFill>
                <a:latin typeface="Arial" pitchFamily="34" charset="0"/>
                <a:cs typeface="Arial" pitchFamily="34" charset="0"/>
              </a:rPr>
              <a:t>VI   </a:t>
            </a:r>
            <a:r>
              <a:rPr lang="ca-ES" sz="800" dirty="0" smtClean="0">
                <a:solidFill>
                  <a:schemeClr val="bg1">
                    <a:lumMod val="85000"/>
                  </a:schemeClr>
                </a:solidFill>
              </a:rPr>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solidFill>
                  <a:schemeClr val="bg1">
                    <a:lumMod val="85000"/>
                  </a:schemeClr>
                </a:solidFill>
                <a:latin typeface="Arial" pitchFamily="34" charset="0"/>
                <a:cs typeface="Arial" pitchFamily="34" charset="0"/>
              </a:rPr>
              <a:t>IX   </a:t>
            </a:r>
            <a:r>
              <a:rPr lang="ca-ES" sz="800" dirty="0" smtClean="0">
                <a:solidFill>
                  <a:schemeClr val="bg1">
                    <a:lumMod val="85000"/>
                  </a:schemeClr>
                </a:solidFill>
                <a:latin typeface="Arial" pitchFamily="34" charset="0"/>
                <a:cs typeface="Arial" pitchFamily="34" charset="0"/>
              </a:rPr>
              <a:t>Bibliografia</a:t>
            </a:r>
            <a:endParaRPr lang="ca-ES" sz="800" dirty="0">
              <a:solidFill>
                <a:schemeClr val="bg1">
                  <a:lumMod val="85000"/>
                </a:scheme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164DF177-FBC5-401B-BFD3-87995E7CCC2A}" type="slidenum">
              <a:rPr lang="es-ES" smtClean="0"/>
              <a:pPr/>
              <a:t>4</a:t>
            </a:fld>
            <a:endParaRPr lang="es-ES"/>
          </a:p>
        </p:txBody>
      </p:sp>
    </p:spTree>
    <p:extLst>
      <p:ext uri="{BB962C8B-B14F-4D97-AF65-F5344CB8AC3E}">
        <p14:creationId xmlns:p14="http://schemas.microsoft.com/office/powerpoint/2010/main" val="4252266432"/>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ca-ES" dirty="0" smtClean="0"/>
              <a:t>Principals</a:t>
            </a:r>
            <a:br>
              <a:rPr lang="ca-ES" dirty="0" smtClean="0"/>
            </a:br>
            <a:r>
              <a:rPr lang="ca-ES" dirty="0" smtClean="0"/>
              <a:t> transformacions</a:t>
            </a:r>
            <a:endParaRPr lang="ca-ES" dirty="0"/>
          </a:p>
        </p:txBody>
      </p:sp>
      <p:sp>
        <p:nvSpPr>
          <p:cNvPr id="3" name="2 Marcador de contenido"/>
          <p:cNvSpPr>
            <a:spLocks noGrp="1"/>
          </p:cNvSpPr>
          <p:nvPr>
            <p:ph idx="1"/>
          </p:nvPr>
        </p:nvSpPr>
        <p:spPr/>
        <p:txBody>
          <a:bodyPr>
            <a:normAutofit/>
          </a:bodyPr>
          <a:lstStyle/>
          <a:p>
            <a:pPr lvl="0"/>
            <a:r>
              <a:rPr lang="ca-ES" sz="1400" dirty="0" smtClean="0">
                <a:latin typeface="Arial" pitchFamily="34" charset="0"/>
                <a:cs typeface="Arial" pitchFamily="34" charset="0"/>
              </a:rPr>
              <a:t>Les TIC són el nou factor de producció bàsic per a l'empresa.</a:t>
            </a:r>
          </a:p>
          <a:p>
            <a:pPr lvl="0"/>
            <a:r>
              <a:rPr lang="ca-ES" sz="1400" dirty="0" smtClean="0">
                <a:latin typeface="Arial" pitchFamily="34" charset="0"/>
                <a:cs typeface="Arial" pitchFamily="34" charset="0"/>
              </a:rPr>
              <a:t>És l'element que determina la capacitat de creixement aquesta associada a l'extensió de la Societat.</a:t>
            </a:r>
          </a:p>
          <a:p>
            <a:pPr lvl="0"/>
            <a:r>
              <a:rPr lang="ca-ES" sz="1400" dirty="0" smtClean="0">
                <a:latin typeface="Arial" pitchFamily="34" charset="0"/>
                <a:cs typeface="Arial" pitchFamily="34" charset="0"/>
              </a:rPr>
              <a:t>El Coneixement determina la capacitat per innovar en un marc de facilitats creixents d'accés a la informació i d'una extensió més ràpida de la tecnologia derivada de l'ús de les TIC. </a:t>
            </a:r>
          </a:p>
          <a:p>
            <a:pPr lvl="0"/>
            <a:r>
              <a:rPr lang="ca-ES" sz="1400" dirty="0" smtClean="0">
                <a:latin typeface="Arial" pitchFamily="34" charset="0"/>
                <a:cs typeface="Arial" pitchFamily="34" charset="0"/>
              </a:rPr>
              <a:t>Permet una superació en temps, accés a la comunicació i acumulació de coneixement.</a:t>
            </a:r>
          </a:p>
          <a:p>
            <a:pPr lvl="0"/>
            <a:r>
              <a:rPr lang="ca-ES" sz="1400" dirty="0" smtClean="0">
                <a:latin typeface="Arial" pitchFamily="34" charset="0"/>
                <a:cs typeface="Arial" pitchFamily="34" charset="0"/>
              </a:rPr>
              <a:t>L'extensió de les xarxes de telecomunicacions senti les bases per poder operar sota paràmetres globals d'accés a proveïdors i clients. </a:t>
            </a:r>
          </a:p>
          <a:p>
            <a:pPr lvl="0"/>
            <a:r>
              <a:rPr lang="ca-ES" sz="1400" dirty="0" smtClean="0">
                <a:latin typeface="Arial" pitchFamily="34" charset="0"/>
                <a:cs typeface="Arial" pitchFamily="34" charset="0"/>
              </a:rPr>
              <a:t>L'extensió de les TIC ha intensificat el procés de dispersió propi de les grans àrees metropolitanes.</a:t>
            </a:r>
          </a:p>
          <a:p>
            <a:pPr lvl="0"/>
            <a:r>
              <a:rPr lang="ca-ES" sz="1400" dirty="0" smtClean="0">
                <a:latin typeface="Arial" pitchFamily="34" charset="0"/>
                <a:cs typeface="Arial" pitchFamily="34" charset="0"/>
              </a:rPr>
              <a:t>Les implicacions de la Nova Economia reflecteixen el canvi dinàmic de les empreses que milloren la seva qualitat de vida, fort dinamisme empresarial, potents sistemes d'innovació, formació i dotacions d'equipament d'oci cada vegada més especialitzats</a:t>
            </a:r>
          </a:p>
          <a:p>
            <a:pPr lvl="0"/>
            <a:r>
              <a:rPr lang="ca-ES" sz="1400" dirty="0" smtClean="0">
                <a:latin typeface="Arial" pitchFamily="34" charset="0"/>
                <a:cs typeface="Arial" pitchFamily="34" charset="0"/>
              </a:rPr>
              <a:t>Es reflecteix el creixement extra urbà de les ciutats.</a:t>
            </a:r>
          </a:p>
          <a:p>
            <a:pPr lvl="0"/>
            <a:r>
              <a:rPr lang="ca-ES" sz="1400" dirty="0" smtClean="0">
                <a:latin typeface="Arial" pitchFamily="34" charset="0"/>
                <a:cs typeface="Arial" pitchFamily="34" charset="0"/>
              </a:rPr>
              <a:t>Podem dir que també genera problemes vinculats a la marginació i el despoblament dels cascos urbans.</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35496" y="191542"/>
            <a:ext cx="3168352" cy="120032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latin typeface="Arial" pitchFamily="34" charset="0"/>
                <a:cs typeface="Arial" pitchFamily="34" charset="0"/>
              </a:rPr>
              <a:t>III   </a:t>
            </a:r>
            <a:r>
              <a:rPr lang="ca-ES" sz="800" dirty="0" smtClean="0"/>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solidFill>
                  <a:schemeClr val="bg1">
                    <a:lumMod val="85000"/>
                  </a:schemeClr>
                </a:solidFill>
                <a:latin typeface="Arial" pitchFamily="34" charset="0"/>
                <a:cs typeface="Arial" pitchFamily="34" charset="0"/>
              </a:rPr>
              <a:t>	</a:t>
            </a:r>
          </a:p>
          <a:p>
            <a:r>
              <a:rPr lang="ca-ES" sz="800" dirty="0" smtClean="0">
                <a:solidFill>
                  <a:schemeClr val="bg1">
                    <a:lumMod val="85000"/>
                  </a:schemeClr>
                </a:solidFill>
                <a:latin typeface="Arial" pitchFamily="34" charset="0"/>
                <a:cs typeface="Arial" pitchFamily="34" charset="0"/>
              </a:rPr>
              <a:t>VI   </a:t>
            </a:r>
            <a:r>
              <a:rPr lang="ca-ES" sz="800" dirty="0" smtClean="0">
                <a:solidFill>
                  <a:schemeClr val="bg1">
                    <a:lumMod val="85000"/>
                  </a:schemeClr>
                </a:solidFill>
              </a:rPr>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solidFill>
                  <a:schemeClr val="bg1">
                    <a:lumMod val="85000"/>
                  </a:schemeClr>
                </a:solidFill>
                <a:latin typeface="Arial" pitchFamily="34" charset="0"/>
                <a:cs typeface="Arial" pitchFamily="34" charset="0"/>
              </a:rPr>
              <a:t>IX   </a:t>
            </a:r>
            <a:r>
              <a:rPr lang="ca-ES" sz="800" dirty="0" smtClean="0">
                <a:solidFill>
                  <a:schemeClr val="bg1">
                    <a:lumMod val="85000"/>
                  </a:schemeClr>
                </a:solidFill>
                <a:latin typeface="Arial" pitchFamily="34" charset="0"/>
                <a:cs typeface="Arial" pitchFamily="34" charset="0"/>
              </a:rPr>
              <a:t>Bibliografia</a:t>
            </a:r>
            <a:endParaRPr lang="ca-ES" sz="800" dirty="0">
              <a:solidFill>
                <a:schemeClr val="bg1">
                  <a:lumMod val="85000"/>
                </a:scheme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164DF177-FBC5-401B-BFD3-87995E7CCC2A}" type="slidenum">
              <a:rPr lang="es-ES" smtClean="0"/>
              <a:pPr/>
              <a:t>5</a:t>
            </a:fld>
            <a:endParaRPr lang="es-ES"/>
          </a:p>
        </p:txBody>
      </p:sp>
    </p:spTree>
    <p:extLst>
      <p:ext uri="{BB962C8B-B14F-4D97-AF65-F5344CB8AC3E}">
        <p14:creationId xmlns:p14="http://schemas.microsoft.com/office/powerpoint/2010/main" val="1541864845"/>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ca-ES" dirty="0" smtClean="0"/>
              <a:t>Principals</a:t>
            </a:r>
            <a:br>
              <a:rPr lang="ca-ES" dirty="0" smtClean="0"/>
            </a:br>
            <a:r>
              <a:rPr lang="ca-ES" dirty="0" smtClean="0"/>
              <a:t> transformacions</a:t>
            </a:r>
            <a:endParaRPr lang="ca-ES" dirty="0"/>
          </a:p>
        </p:txBody>
      </p:sp>
      <p:sp>
        <p:nvSpPr>
          <p:cNvPr id="3" name="2 Marcador de contenido"/>
          <p:cNvSpPr>
            <a:spLocks noGrp="1"/>
          </p:cNvSpPr>
          <p:nvPr>
            <p:ph idx="1"/>
          </p:nvPr>
        </p:nvSpPr>
        <p:spPr/>
        <p:txBody>
          <a:bodyPr>
            <a:noAutofit/>
          </a:bodyPr>
          <a:lstStyle/>
          <a:p>
            <a:pPr lvl="0"/>
            <a:r>
              <a:rPr lang="ca-ES" sz="1300" dirty="0">
                <a:latin typeface="Arial" pitchFamily="34" charset="0"/>
                <a:cs typeface="Arial" pitchFamily="34" charset="0"/>
              </a:rPr>
              <a:t>La innovació és un element determinant del lideratge empresarial.</a:t>
            </a:r>
          </a:p>
          <a:p>
            <a:pPr lvl="0"/>
            <a:r>
              <a:rPr lang="ca-ES" sz="1300" dirty="0">
                <a:latin typeface="Arial" pitchFamily="34" charset="0"/>
                <a:cs typeface="Arial" pitchFamily="34" charset="0"/>
              </a:rPr>
              <a:t>La innovació contínua ha provocat una elevació de la productivitat del treball que ha afavorit un procés de creixement econòmic sense inflació.</a:t>
            </a:r>
          </a:p>
          <a:p>
            <a:pPr lvl="0"/>
            <a:r>
              <a:rPr lang="ca-ES" sz="1300" dirty="0">
                <a:latin typeface="Arial" pitchFamily="34" charset="0"/>
                <a:cs typeface="Arial" pitchFamily="34" charset="0"/>
              </a:rPr>
              <a:t>En aquest marc s'ha produït una expansió de la inversió de les indústries suporti de les TIC (telecomunicacions, la informàtica i la indústria de continguts), necessàries per al seu desenvolupament, que exerceix de palanca de la demanda.</a:t>
            </a:r>
          </a:p>
          <a:p>
            <a:pPr lvl="0"/>
            <a:r>
              <a:rPr lang="ca-ES" sz="1300" dirty="0">
                <a:latin typeface="Arial" pitchFamily="34" charset="0"/>
                <a:cs typeface="Arial" pitchFamily="34" charset="0"/>
              </a:rPr>
              <a:t>La capacitat d'extensió de la informació derivada de les TIC està provocant un procés de desintermediació.</a:t>
            </a:r>
          </a:p>
          <a:p>
            <a:pPr lvl="0"/>
            <a:r>
              <a:rPr lang="ca-ES" sz="1300" dirty="0">
                <a:latin typeface="Arial" pitchFamily="34" charset="0"/>
                <a:cs typeface="Arial" pitchFamily="34" charset="0"/>
              </a:rPr>
              <a:t>La funció d'eliminar les asimetries en l'accés a la informació i l'acumulació de la demanda i de l'oferta realitzada per un conjunt d'empreses en diversos sectors està començant a veure's suplerta per empreses que operen a la Xarxa, ja sigui de nova creació o derivades de la translació de part del negoci de les ja existents. </a:t>
            </a:r>
          </a:p>
          <a:p>
            <a:pPr lvl="0"/>
            <a:r>
              <a:rPr lang="ca-ES" sz="1300" dirty="0">
                <a:latin typeface="Arial" pitchFamily="34" charset="0"/>
                <a:cs typeface="Arial" pitchFamily="34" charset="0"/>
              </a:rPr>
              <a:t>Est és el cas de les agències de viatge, les agències de col·locació o les empreses de serveis financers.</a:t>
            </a:r>
            <a:br>
              <a:rPr lang="ca-ES" sz="1300" dirty="0">
                <a:latin typeface="Arial" pitchFamily="34" charset="0"/>
                <a:cs typeface="Arial" pitchFamily="34" charset="0"/>
              </a:rPr>
            </a:br>
            <a:r>
              <a:rPr lang="ca-ES" sz="1300" dirty="0">
                <a:latin typeface="Arial" pitchFamily="34" charset="0"/>
                <a:cs typeface="Arial" pitchFamily="34" charset="0"/>
              </a:rPr>
              <a:t>la magnitud del desenvolupament de les TIC i els canvis continus associats a la seva trajectòria tecnològica han generat nous perfils d'ocupació amb creixement superiors als de la mitjana de l'ocupació total de l'economia.</a:t>
            </a:r>
          </a:p>
          <a:p>
            <a:pPr lvl="0"/>
            <a:r>
              <a:rPr lang="ca-ES" sz="1300" dirty="0">
                <a:latin typeface="Arial" pitchFamily="34" charset="0"/>
                <a:cs typeface="Arial" pitchFamily="34" charset="0"/>
              </a:rPr>
              <a:t>La novetat dels perfils professionals i el coneixement associat li han conferit el caràcter de nous jaciments d'ocupació, que fins avui ha presentat una intensa concentració en aquells territoris amb consolidades economies d'aprenentatge i centres de formació en el camp de la informàtica, els serveis a empreses i les telecomunicacions</a:t>
            </a:r>
            <a:r>
              <a:rPr lang="ca-ES" sz="1200" dirty="0">
                <a:latin typeface="Arial" pitchFamily="34" charset="0"/>
                <a:cs typeface="Arial" pitchFamily="34" charset="0"/>
              </a:rPr>
              <a:t>.</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35496" y="191542"/>
            <a:ext cx="3168352" cy="120032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latin typeface="Arial" pitchFamily="34" charset="0"/>
                <a:cs typeface="Arial" pitchFamily="34" charset="0"/>
              </a:rPr>
              <a:t>III   </a:t>
            </a:r>
            <a:r>
              <a:rPr lang="ca-ES" sz="800" dirty="0" smtClean="0"/>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solidFill>
                  <a:schemeClr val="bg1">
                    <a:lumMod val="85000"/>
                  </a:schemeClr>
                </a:solidFill>
                <a:latin typeface="Arial" pitchFamily="34" charset="0"/>
                <a:cs typeface="Arial" pitchFamily="34" charset="0"/>
              </a:rPr>
              <a:t>	</a:t>
            </a:r>
          </a:p>
          <a:p>
            <a:r>
              <a:rPr lang="ca-ES" sz="800" dirty="0" smtClean="0">
                <a:solidFill>
                  <a:schemeClr val="bg1">
                    <a:lumMod val="85000"/>
                  </a:schemeClr>
                </a:solidFill>
                <a:latin typeface="Arial" pitchFamily="34" charset="0"/>
                <a:cs typeface="Arial" pitchFamily="34" charset="0"/>
              </a:rPr>
              <a:t>VI   </a:t>
            </a:r>
            <a:r>
              <a:rPr lang="ca-ES" sz="800" dirty="0" smtClean="0">
                <a:solidFill>
                  <a:schemeClr val="bg1">
                    <a:lumMod val="85000"/>
                  </a:schemeClr>
                </a:solidFill>
              </a:rPr>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solidFill>
                  <a:schemeClr val="bg1">
                    <a:lumMod val="85000"/>
                  </a:schemeClr>
                </a:solidFill>
                <a:latin typeface="Arial" pitchFamily="34" charset="0"/>
                <a:cs typeface="Arial" pitchFamily="34" charset="0"/>
              </a:rPr>
              <a:t>IX   </a:t>
            </a:r>
            <a:r>
              <a:rPr lang="ca-ES" sz="800" dirty="0" smtClean="0">
                <a:solidFill>
                  <a:schemeClr val="bg1">
                    <a:lumMod val="85000"/>
                  </a:schemeClr>
                </a:solidFill>
                <a:latin typeface="Arial" pitchFamily="34" charset="0"/>
                <a:cs typeface="Arial" pitchFamily="34" charset="0"/>
              </a:rPr>
              <a:t>Bibliografia</a:t>
            </a:r>
            <a:endParaRPr lang="ca-ES" sz="800" dirty="0">
              <a:solidFill>
                <a:schemeClr val="bg1">
                  <a:lumMod val="85000"/>
                </a:scheme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164DF177-FBC5-401B-BFD3-87995E7CCC2A}" type="slidenum">
              <a:rPr lang="es-ES" smtClean="0"/>
              <a:pPr/>
              <a:t>6</a:t>
            </a:fld>
            <a:endParaRPr lang="es-ES"/>
          </a:p>
        </p:txBody>
      </p:sp>
    </p:spTree>
    <p:extLst>
      <p:ext uri="{BB962C8B-B14F-4D97-AF65-F5344CB8AC3E}">
        <p14:creationId xmlns:p14="http://schemas.microsoft.com/office/powerpoint/2010/main" val="917314100"/>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ca-ES" dirty="0" smtClean="0"/>
              <a:t>Principis i bases</a:t>
            </a:r>
            <a:br>
              <a:rPr lang="ca-ES" dirty="0" smtClean="0"/>
            </a:br>
            <a:r>
              <a:rPr lang="ca-ES" dirty="0" smtClean="0"/>
              <a:t>explicatives</a:t>
            </a:r>
            <a:endParaRPr lang="ca-ES" dirty="0"/>
          </a:p>
        </p:txBody>
      </p:sp>
      <p:sp>
        <p:nvSpPr>
          <p:cNvPr id="3" name="2 Marcador de contenido"/>
          <p:cNvSpPr>
            <a:spLocks noGrp="1"/>
          </p:cNvSpPr>
          <p:nvPr>
            <p:ph idx="1"/>
          </p:nvPr>
        </p:nvSpPr>
        <p:spPr/>
        <p:txBody>
          <a:bodyPr>
            <a:normAutofit/>
          </a:bodyPr>
          <a:lstStyle/>
          <a:p>
            <a:pPr marL="0" indent="0">
              <a:buNone/>
            </a:pPr>
            <a:r>
              <a:rPr lang="ca-ES" dirty="0">
                <a:latin typeface="Arial" pitchFamily="34" charset="0"/>
                <a:cs typeface="Arial" pitchFamily="34" charset="0"/>
              </a:rPr>
              <a:t>El desenvolupament territorial local és el conjunt de processos socials, culturals i econòmics que promouen en un territori el dinamisme econòmic i </a:t>
            </a:r>
            <a:r>
              <a:rPr lang="ca-ES" dirty="0" smtClean="0">
                <a:latin typeface="Arial" pitchFamily="34" charset="0"/>
                <a:cs typeface="Arial" pitchFamily="34" charset="0"/>
              </a:rPr>
              <a:t>la </a:t>
            </a:r>
            <a:r>
              <a:rPr lang="ca-ES" dirty="0">
                <a:latin typeface="Arial" pitchFamily="34" charset="0"/>
                <a:cs typeface="Arial" pitchFamily="34" charset="0"/>
              </a:rPr>
              <a:t>millora de la qualitat de vida de la població. Els elements principals que afirmen el desenvolupament territorial i sobre els que l’economia digital ha d’estendre les seves majors </a:t>
            </a:r>
            <a:r>
              <a:rPr lang="ca-ES" dirty="0" smtClean="0">
                <a:latin typeface="Arial" pitchFamily="34" charset="0"/>
                <a:cs typeface="Arial" pitchFamily="34" charset="0"/>
              </a:rPr>
              <a:t>repercussions.</a:t>
            </a:r>
            <a:endParaRPr lang="es-ES" dirty="0">
              <a:latin typeface="Arial" pitchFamily="34" charset="0"/>
              <a:cs typeface="Arial" pitchFamily="34" charset="0"/>
            </a:endParaRPr>
          </a:p>
          <a:p>
            <a:pPr marL="0" indent="0">
              <a:buNone/>
            </a:pPr>
            <a:endParaRPr lang="es-ES"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35496" y="191542"/>
            <a:ext cx="3168352" cy="120032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solidFill>
                  <a:schemeClr val="bg1">
                    <a:lumMod val="85000"/>
                  </a:schemeClr>
                </a:solidFill>
                <a:latin typeface="Arial" pitchFamily="34" charset="0"/>
                <a:cs typeface="Arial" pitchFamily="34" charset="0"/>
              </a:rPr>
              <a:t>III   </a:t>
            </a:r>
            <a:r>
              <a:rPr lang="ca-ES" sz="800" dirty="0" smtClean="0">
                <a:solidFill>
                  <a:schemeClr val="bg1">
                    <a:lumMod val="85000"/>
                  </a:schemeClr>
                </a:solidFill>
              </a:rPr>
              <a:t>Principals transformacions</a:t>
            </a:r>
          </a:p>
          <a:p>
            <a:r>
              <a:rPr lang="ca-ES" sz="800" dirty="0" smtClean="0">
                <a:latin typeface="Arial" pitchFamily="34" charset="0"/>
                <a:cs typeface="Arial" pitchFamily="34" charset="0"/>
              </a:rPr>
              <a:t>IV   </a:t>
            </a:r>
            <a:r>
              <a:rPr lang="ca-ES" sz="800" dirty="0" smtClean="0"/>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solidFill>
                  <a:schemeClr val="bg1">
                    <a:lumMod val="85000"/>
                  </a:schemeClr>
                </a:solidFill>
                <a:latin typeface="Arial" pitchFamily="34" charset="0"/>
                <a:cs typeface="Arial" pitchFamily="34" charset="0"/>
              </a:rPr>
              <a:t>	</a:t>
            </a:r>
          </a:p>
          <a:p>
            <a:r>
              <a:rPr lang="ca-ES" sz="800" dirty="0" smtClean="0">
                <a:solidFill>
                  <a:schemeClr val="bg1">
                    <a:lumMod val="85000"/>
                  </a:schemeClr>
                </a:solidFill>
                <a:latin typeface="Arial" pitchFamily="34" charset="0"/>
                <a:cs typeface="Arial" pitchFamily="34" charset="0"/>
              </a:rPr>
              <a:t>VI   </a:t>
            </a:r>
            <a:r>
              <a:rPr lang="ca-ES" sz="800" dirty="0" smtClean="0">
                <a:solidFill>
                  <a:schemeClr val="bg1">
                    <a:lumMod val="85000"/>
                  </a:schemeClr>
                </a:solidFill>
              </a:rPr>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solidFill>
                  <a:schemeClr val="bg1">
                    <a:lumMod val="85000"/>
                  </a:schemeClr>
                </a:solidFill>
                <a:latin typeface="Arial" pitchFamily="34" charset="0"/>
                <a:cs typeface="Arial" pitchFamily="34" charset="0"/>
              </a:rPr>
              <a:t>IX   </a:t>
            </a:r>
            <a:r>
              <a:rPr lang="ca-ES" sz="800" dirty="0" smtClean="0">
                <a:solidFill>
                  <a:schemeClr val="bg1">
                    <a:lumMod val="85000"/>
                  </a:schemeClr>
                </a:solidFill>
                <a:latin typeface="Arial" pitchFamily="34" charset="0"/>
                <a:cs typeface="Arial" pitchFamily="34" charset="0"/>
              </a:rPr>
              <a:t>Bibliografia</a:t>
            </a:r>
            <a:endParaRPr lang="ca-ES" sz="800" dirty="0">
              <a:solidFill>
                <a:schemeClr val="bg1">
                  <a:lumMod val="85000"/>
                </a:scheme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164DF177-FBC5-401B-BFD3-87995E7CCC2A}" type="slidenum">
              <a:rPr lang="es-ES" smtClean="0"/>
              <a:pPr/>
              <a:t>7</a:t>
            </a:fld>
            <a:endParaRPr lang="es-ES"/>
          </a:p>
        </p:txBody>
      </p:sp>
    </p:spTree>
    <p:extLst>
      <p:ext uri="{BB962C8B-B14F-4D97-AF65-F5344CB8AC3E}">
        <p14:creationId xmlns:p14="http://schemas.microsoft.com/office/powerpoint/2010/main" val="2532784737"/>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ca-ES" dirty="0" smtClean="0"/>
              <a:t>Principis i bases</a:t>
            </a:r>
            <a:br>
              <a:rPr lang="ca-ES" dirty="0" smtClean="0"/>
            </a:br>
            <a:r>
              <a:rPr lang="ca-ES" dirty="0" smtClean="0"/>
              <a:t>explicatives</a:t>
            </a:r>
            <a:endParaRPr lang="ca-ES" dirty="0"/>
          </a:p>
        </p:txBody>
      </p:sp>
      <p:sp>
        <p:nvSpPr>
          <p:cNvPr id="3" name="2 Marcador de contenido"/>
          <p:cNvSpPr>
            <a:spLocks noGrp="1"/>
          </p:cNvSpPr>
          <p:nvPr>
            <p:ph idx="1"/>
          </p:nvPr>
        </p:nvSpPr>
        <p:spPr/>
        <p:txBody>
          <a:bodyPr>
            <a:normAutofit fontScale="25000" lnSpcReduction="20000"/>
          </a:bodyPr>
          <a:lstStyle/>
          <a:p>
            <a:pPr lvl="0"/>
            <a:r>
              <a:rPr lang="ca-ES" sz="7600" dirty="0" smtClean="0">
                <a:latin typeface="Arial" pitchFamily="34" charset="0"/>
                <a:cs typeface="Arial" pitchFamily="34" charset="0"/>
              </a:rPr>
              <a:t>La </a:t>
            </a:r>
            <a:r>
              <a:rPr lang="ca-ES" sz="7600" dirty="0">
                <a:latin typeface="Arial" pitchFamily="34" charset="0"/>
                <a:cs typeface="Arial" pitchFamily="34" charset="0"/>
              </a:rPr>
              <a:t>presència d’una empresa en un territori es veu afectada per el conjunt d’elements que es troben en el seu entorn, l’adequació de la qual té una conseqüència directa sobre el seu exercici i competitivitat en el mercat. </a:t>
            </a:r>
            <a:endParaRPr lang="ca-ES" sz="7600" dirty="0" smtClean="0">
              <a:latin typeface="Arial" pitchFamily="34" charset="0"/>
              <a:cs typeface="Arial" pitchFamily="34" charset="0"/>
            </a:endParaRPr>
          </a:p>
          <a:p>
            <a:pPr lvl="0"/>
            <a:r>
              <a:rPr lang="ca-ES" sz="7600" dirty="0" smtClean="0">
                <a:latin typeface="Arial" pitchFamily="34" charset="0"/>
                <a:cs typeface="Arial" pitchFamily="34" charset="0"/>
              </a:rPr>
              <a:t>Les </a:t>
            </a:r>
            <a:r>
              <a:rPr lang="ca-ES" sz="7600" dirty="0">
                <a:latin typeface="Arial" pitchFamily="34" charset="0"/>
                <a:cs typeface="Arial" pitchFamily="34" charset="0"/>
              </a:rPr>
              <a:t>empreses gaudeixen de les conseqüències de tenir accés a una ma d’obra </a:t>
            </a:r>
            <a:r>
              <a:rPr lang="ca-ES" sz="7600" dirty="0" smtClean="0">
                <a:latin typeface="Arial" pitchFamily="34" charset="0"/>
                <a:cs typeface="Arial" pitchFamily="34" charset="0"/>
              </a:rPr>
              <a:t>especialitzada per </a:t>
            </a:r>
            <a:r>
              <a:rPr lang="ca-ES" sz="7600" dirty="0">
                <a:latin typeface="Arial" pitchFamily="34" charset="0"/>
                <a:cs typeface="Arial" pitchFamily="34" charset="0"/>
              </a:rPr>
              <a:t>poder traslladar les seves necessitats tecnològiques, uns mecanismes de suport públic eficients, una demanda exigent i potenciadora del canvi i una </a:t>
            </a:r>
            <a:r>
              <a:rPr lang="ca-ES" sz="7600">
                <a:latin typeface="Arial" pitchFamily="34" charset="0"/>
                <a:cs typeface="Arial" pitchFamily="34" charset="0"/>
              </a:rPr>
              <a:t>moderna </a:t>
            </a:r>
            <a:r>
              <a:rPr lang="ca-ES" sz="7600" smtClean="0">
                <a:latin typeface="Arial" pitchFamily="34" charset="0"/>
                <a:cs typeface="Arial" pitchFamily="34" charset="0"/>
              </a:rPr>
              <a:t>xarxa </a:t>
            </a:r>
            <a:r>
              <a:rPr lang="ca-ES" sz="7600" dirty="0">
                <a:latin typeface="Arial" pitchFamily="34" charset="0"/>
                <a:cs typeface="Arial" pitchFamily="34" charset="0"/>
              </a:rPr>
              <a:t>de infraestructures de comunicacions i telecomunicacions. </a:t>
            </a:r>
            <a:endParaRPr lang="ca-ES" sz="7600" dirty="0" smtClean="0">
              <a:latin typeface="Arial" pitchFamily="34" charset="0"/>
              <a:cs typeface="Arial" pitchFamily="34" charset="0"/>
            </a:endParaRPr>
          </a:p>
          <a:p>
            <a:pPr lvl="0"/>
            <a:r>
              <a:rPr lang="ca-ES" sz="7600" dirty="0" smtClean="0">
                <a:latin typeface="Arial" pitchFamily="34" charset="0"/>
                <a:cs typeface="Arial" pitchFamily="34" charset="0"/>
              </a:rPr>
              <a:t>El </a:t>
            </a:r>
            <a:r>
              <a:rPr lang="ca-ES" sz="7600" dirty="0">
                <a:latin typeface="Arial" pitchFamily="34" charset="0"/>
                <a:cs typeface="Arial" pitchFamily="34" charset="0"/>
              </a:rPr>
              <a:t>treball en xarxa permet a les empreses petites assolir economies d’escala en xarxa que no podrien assolir funcionant de forma individual.</a:t>
            </a:r>
            <a:endParaRPr lang="es-ES" sz="7600" dirty="0">
              <a:latin typeface="Arial" pitchFamily="34" charset="0"/>
              <a:cs typeface="Arial" pitchFamily="34" charset="0"/>
            </a:endParaRPr>
          </a:p>
          <a:p>
            <a:pPr lvl="0"/>
            <a:r>
              <a:rPr lang="ca-ES" sz="7600" dirty="0" smtClean="0">
                <a:latin typeface="Arial" pitchFamily="34" charset="0"/>
                <a:cs typeface="Arial" pitchFamily="34" charset="0"/>
              </a:rPr>
              <a:t>El </a:t>
            </a:r>
            <a:r>
              <a:rPr lang="ca-ES" sz="7600" dirty="0">
                <a:latin typeface="Arial" pitchFamily="34" charset="0"/>
                <a:cs typeface="Arial" pitchFamily="34" charset="0"/>
              </a:rPr>
              <a:t>treball en xarxa afavoreix la ràpida difusió de les innovacions tècniques sobre el conjunt d’empreses que conformen el sistema productiu.</a:t>
            </a:r>
            <a:endParaRPr lang="es-ES" sz="7600" dirty="0">
              <a:latin typeface="Arial" pitchFamily="34" charset="0"/>
              <a:cs typeface="Arial" pitchFamily="34" charset="0"/>
            </a:endParaRPr>
          </a:p>
          <a:p>
            <a:pPr lvl="0"/>
            <a:r>
              <a:rPr lang="ca-ES" sz="7600" dirty="0" smtClean="0">
                <a:latin typeface="Arial" pitchFamily="34" charset="0"/>
                <a:cs typeface="Arial" pitchFamily="34" charset="0"/>
              </a:rPr>
              <a:t>L’especialització </a:t>
            </a:r>
            <a:r>
              <a:rPr lang="ca-ES" sz="7600" dirty="0">
                <a:latin typeface="Arial" pitchFamily="34" charset="0"/>
                <a:cs typeface="Arial" pitchFamily="34" charset="0"/>
              </a:rPr>
              <a:t>pròpia de els empreses del districte afavoreix l’acumulació de coneixement dels seus habitants</a:t>
            </a:r>
            <a:r>
              <a:rPr lang="ca-ES" sz="7600" dirty="0" smtClean="0">
                <a:latin typeface="Arial" pitchFamily="34" charset="0"/>
                <a:cs typeface="Arial" pitchFamily="34" charset="0"/>
              </a:rPr>
              <a:t>.</a:t>
            </a:r>
          </a:p>
          <a:p>
            <a:pPr lvl="0"/>
            <a:endParaRPr lang="ca-ES" sz="7600" dirty="0"/>
          </a:p>
          <a:p>
            <a:pPr marL="0" lvl="0" indent="0">
              <a:buNone/>
            </a:pPr>
            <a:endParaRPr lang="es-ES" dirty="0"/>
          </a:p>
          <a:p>
            <a:endParaRPr lang="es-ES"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35496" y="191542"/>
            <a:ext cx="3168352" cy="120032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solidFill>
                  <a:schemeClr val="bg1">
                    <a:lumMod val="85000"/>
                  </a:schemeClr>
                </a:solidFill>
                <a:latin typeface="Arial" pitchFamily="34" charset="0"/>
                <a:cs typeface="Arial" pitchFamily="34" charset="0"/>
              </a:rPr>
              <a:t>III   </a:t>
            </a:r>
            <a:r>
              <a:rPr lang="ca-ES" sz="800" dirty="0" smtClean="0">
                <a:solidFill>
                  <a:schemeClr val="bg1">
                    <a:lumMod val="85000"/>
                  </a:schemeClr>
                </a:solidFill>
              </a:rPr>
              <a:t>Principals transformacions</a:t>
            </a:r>
          </a:p>
          <a:p>
            <a:r>
              <a:rPr lang="ca-ES" sz="800" dirty="0" smtClean="0">
                <a:latin typeface="Arial" pitchFamily="34" charset="0"/>
                <a:cs typeface="Arial" pitchFamily="34" charset="0"/>
              </a:rPr>
              <a:t>IV   </a:t>
            </a:r>
            <a:r>
              <a:rPr lang="ca-ES" sz="800" dirty="0" smtClean="0"/>
              <a:t>Principis i bases explicatives</a:t>
            </a:r>
          </a:p>
          <a:p>
            <a:r>
              <a:rPr lang="ca-ES" sz="800" dirty="0" smtClean="0">
                <a:solidFill>
                  <a:schemeClr val="bg1">
                    <a:lumMod val="85000"/>
                  </a:schemeClr>
                </a:solidFill>
                <a:latin typeface="Arial" pitchFamily="34" charset="0"/>
                <a:cs typeface="Arial" pitchFamily="34" charset="0"/>
              </a:rPr>
              <a:t>V    </a:t>
            </a:r>
            <a:r>
              <a:rPr lang="ca-ES" sz="800" dirty="0" smtClean="0">
                <a:solidFill>
                  <a:schemeClr val="bg1">
                    <a:lumMod val="85000"/>
                  </a:schemeClr>
                </a:solidFill>
              </a:rPr>
              <a:t>Identificar les principals aplicacions </a:t>
            </a:r>
            <a:r>
              <a:rPr lang="ca-ES" sz="800" dirty="0" smtClean="0">
                <a:solidFill>
                  <a:schemeClr val="bg1">
                    <a:lumMod val="85000"/>
                  </a:schemeClr>
                </a:solidFill>
                <a:latin typeface="Arial" pitchFamily="34" charset="0"/>
                <a:cs typeface="Arial" pitchFamily="34" charset="0"/>
              </a:rPr>
              <a:t>	</a:t>
            </a:r>
          </a:p>
          <a:p>
            <a:r>
              <a:rPr lang="ca-ES" sz="800" dirty="0" smtClean="0">
                <a:solidFill>
                  <a:schemeClr val="bg1">
                    <a:lumMod val="85000"/>
                  </a:schemeClr>
                </a:solidFill>
                <a:latin typeface="Arial" pitchFamily="34" charset="0"/>
                <a:cs typeface="Arial" pitchFamily="34" charset="0"/>
              </a:rPr>
              <a:t>VI   </a:t>
            </a:r>
            <a:r>
              <a:rPr lang="ca-ES" sz="800" dirty="0" smtClean="0">
                <a:solidFill>
                  <a:schemeClr val="bg1">
                    <a:lumMod val="85000"/>
                  </a:schemeClr>
                </a:solidFill>
              </a:rPr>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solidFill>
                  <a:schemeClr val="bg1">
                    <a:lumMod val="85000"/>
                  </a:schemeClr>
                </a:solidFill>
                <a:latin typeface="Arial" pitchFamily="34" charset="0"/>
                <a:cs typeface="Arial" pitchFamily="34" charset="0"/>
              </a:rPr>
              <a:t>IX   </a:t>
            </a:r>
            <a:r>
              <a:rPr lang="ca-ES" sz="800" dirty="0" smtClean="0">
                <a:solidFill>
                  <a:schemeClr val="bg1">
                    <a:lumMod val="85000"/>
                  </a:schemeClr>
                </a:solidFill>
                <a:latin typeface="Arial" pitchFamily="34" charset="0"/>
                <a:cs typeface="Arial" pitchFamily="34" charset="0"/>
              </a:rPr>
              <a:t>Bibliografia</a:t>
            </a:r>
            <a:endParaRPr lang="ca-ES" sz="800" dirty="0">
              <a:solidFill>
                <a:schemeClr val="bg1">
                  <a:lumMod val="85000"/>
                </a:scheme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164DF177-FBC5-401B-BFD3-87995E7CCC2A}" type="slidenum">
              <a:rPr lang="es-ES" smtClean="0"/>
              <a:pPr/>
              <a:t>8</a:t>
            </a:fld>
            <a:endParaRPr lang="es-ES"/>
          </a:p>
        </p:txBody>
      </p:sp>
    </p:spTree>
    <p:extLst>
      <p:ext uri="{BB962C8B-B14F-4D97-AF65-F5344CB8AC3E}">
        <p14:creationId xmlns:p14="http://schemas.microsoft.com/office/powerpoint/2010/main" val="71457555"/>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ca-ES" dirty="0" smtClean="0"/>
              <a:t>Identificar les</a:t>
            </a:r>
            <a:br>
              <a:rPr lang="ca-ES" dirty="0" smtClean="0"/>
            </a:br>
            <a:r>
              <a:rPr lang="ca-ES" dirty="0" smtClean="0"/>
              <a:t>principals aplicacions</a:t>
            </a:r>
            <a:endParaRPr lang="ca-ES" dirty="0"/>
          </a:p>
        </p:txBody>
      </p:sp>
      <p:sp>
        <p:nvSpPr>
          <p:cNvPr id="3" name="2 Marcador de contenido"/>
          <p:cNvSpPr>
            <a:spLocks noGrp="1"/>
          </p:cNvSpPr>
          <p:nvPr>
            <p:ph idx="1"/>
          </p:nvPr>
        </p:nvSpPr>
        <p:spPr/>
        <p:txBody>
          <a:bodyPr>
            <a:normAutofit lnSpcReduction="10000"/>
          </a:bodyPr>
          <a:lstStyle/>
          <a:p>
            <a:pPr marL="0" indent="0">
              <a:buNone/>
            </a:pPr>
            <a:r>
              <a:rPr lang="ca-ES" sz="3000" dirty="0" smtClean="0">
                <a:latin typeface="Arial" pitchFamily="34" charset="0"/>
                <a:cs typeface="Arial" pitchFamily="34" charset="0"/>
              </a:rPr>
              <a:t>Les oportunitats associades a l'extensió de les TIC van a ser capaces de superar les seves amenaces sobre l'equilibri territorial.</a:t>
            </a:r>
            <a:br>
              <a:rPr lang="ca-ES" sz="3000" dirty="0" smtClean="0">
                <a:latin typeface="Arial" pitchFamily="34" charset="0"/>
                <a:cs typeface="Arial" pitchFamily="34" charset="0"/>
              </a:rPr>
            </a:br>
            <a:r>
              <a:rPr lang="ca-ES" sz="3000" dirty="0" smtClean="0">
                <a:latin typeface="Arial" pitchFamily="34" charset="0"/>
                <a:cs typeface="Arial" pitchFamily="34" charset="0"/>
              </a:rPr>
              <a:t>Els camps en els quals es poden analitzar els possibles impactes de les modificacions introduïdes per les TIC sobre el desenvolupament territorial que es passen a comentar a continuació.</a:t>
            </a:r>
            <a:r>
              <a:rPr lang="ca-ES" dirty="0" smtClean="0"/>
              <a:t/>
            </a:r>
            <a:br>
              <a:rPr lang="ca-ES" dirty="0" smtClean="0"/>
            </a:br>
            <a:r>
              <a:rPr lang="ca-ES" dirty="0" smtClean="0"/>
              <a:t/>
            </a:r>
            <a:br>
              <a:rPr lang="ca-ES" dirty="0" smtClean="0"/>
            </a:br>
            <a:endParaRPr lang="es-ES"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6165304"/>
            <a:ext cx="2066614" cy="3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35496" y="191542"/>
            <a:ext cx="3168352" cy="1323439"/>
          </a:xfrm>
          <a:prstGeom prst="rect">
            <a:avLst/>
          </a:prstGeom>
          <a:noFill/>
        </p:spPr>
        <p:txBody>
          <a:bodyPr wrap="square" rtlCol="0">
            <a:spAutoFit/>
          </a:bodyPr>
          <a:lstStyle/>
          <a:p>
            <a:r>
              <a:rPr lang="es-ES" sz="800" dirty="0" smtClean="0">
                <a:solidFill>
                  <a:schemeClr val="bg1">
                    <a:lumMod val="85000"/>
                  </a:schemeClr>
                </a:solidFill>
                <a:latin typeface="Arial" pitchFamily="34" charset="0"/>
                <a:cs typeface="Arial" pitchFamily="34" charset="0"/>
              </a:rPr>
              <a:t>I     </a:t>
            </a:r>
            <a:r>
              <a:rPr lang="ca-ES" sz="800" dirty="0" smtClean="0">
                <a:solidFill>
                  <a:schemeClr val="bg1">
                    <a:lumMod val="85000"/>
                  </a:schemeClr>
                </a:solidFill>
                <a:latin typeface="Arial" pitchFamily="34" charset="0"/>
                <a:cs typeface="Arial" pitchFamily="34" charset="0"/>
              </a:rPr>
              <a:t>Índex</a:t>
            </a:r>
          </a:p>
          <a:p>
            <a:r>
              <a:rPr lang="ca-ES" sz="800" dirty="0" smtClean="0">
                <a:solidFill>
                  <a:schemeClr val="bg1">
                    <a:lumMod val="85000"/>
                  </a:schemeClr>
                </a:solidFill>
                <a:latin typeface="Arial" pitchFamily="34" charset="0"/>
                <a:cs typeface="Arial" pitchFamily="34" charset="0"/>
              </a:rPr>
              <a:t>II    Introducció</a:t>
            </a:r>
          </a:p>
          <a:p>
            <a:r>
              <a:rPr lang="ca-ES" sz="800" dirty="0" smtClean="0">
                <a:solidFill>
                  <a:schemeClr val="bg1">
                    <a:lumMod val="85000"/>
                  </a:schemeClr>
                </a:solidFill>
                <a:latin typeface="Arial" pitchFamily="34" charset="0"/>
                <a:cs typeface="Arial" pitchFamily="34" charset="0"/>
              </a:rPr>
              <a:t>III   </a:t>
            </a:r>
            <a:r>
              <a:rPr lang="ca-ES" sz="800" dirty="0" smtClean="0">
                <a:solidFill>
                  <a:schemeClr val="bg1">
                    <a:lumMod val="85000"/>
                  </a:schemeClr>
                </a:solidFill>
              </a:rPr>
              <a:t>Principals transformacions</a:t>
            </a:r>
          </a:p>
          <a:p>
            <a:r>
              <a:rPr lang="ca-ES" sz="800" dirty="0" smtClean="0">
                <a:solidFill>
                  <a:schemeClr val="bg1">
                    <a:lumMod val="85000"/>
                  </a:schemeClr>
                </a:solidFill>
                <a:latin typeface="Arial" pitchFamily="34" charset="0"/>
                <a:cs typeface="Arial" pitchFamily="34" charset="0"/>
              </a:rPr>
              <a:t>IV   </a:t>
            </a:r>
            <a:r>
              <a:rPr lang="ca-ES" sz="800" dirty="0" smtClean="0">
                <a:solidFill>
                  <a:schemeClr val="bg1">
                    <a:lumMod val="85000"/>
                  </a:schemeClr>
                </a:solidFill>
              </a:rPr>
              <a:t>Principis i bases explicatives</a:t>
            </a:r>
          </a:p>
          <a:p>
            <a:r>
              <a:rPr lang="ca-ES" sz="800" dirty="0" smtClean="0">
                <a:latin typeface="Arial" pitchFamily="34" charset="0"/>
                <a:cs typeface="Arial" pitchFamily="34" charset="0"/>
              </a:rPr>
              <a:t>V    </a:t>
            </a:r>
            <a:r>
              <a:rPr lang="ca-ES" sz="800" dirty="0" smtClean="0"/>
              <a:t>Identificar les principals aplicacions </a:t>
            </a:r>
            <a:r>
              <a:rPr lang="ca-ES" sz="800" dirty="0" smtClean="0">
                <a:latin typeface="Arial" pitchFamily="34" charset="0"/>
                <a:cs typeface="Arial" pitchFamily="34" charset="0"/>
              </a:rPr>
              <a:t>	</a:t>
            </a:r>
          </a:p>
          <a:p>
            <a:r>
              <a:rPr lang="ca-ES" sz="800" dirty="0" smtClean="0">
                <a:solidFill>
                  <a:schemeClr val="bg1">
                    <a:lumMod val="85000"/>
                  </a:schemeClr>
                </a:solidFill>
                <a:latin typeface="Arial" pitchFamily="34" charset="0"/>
                <a:cs typeface="Arial" pitchFamily="34" charset="0"/>
              </a:rPr>
              <a:t>VI   </a:t>
            </a:r>
            <a:r>
              <a:rPr lang="ca-ES" sz="800" dirty="0" smtClean="0">
                <a:solidFill>
                  <a:schemeClr val="bg1">
                    <a:lumMod val="85000"/>
                  </a:schemeClr>
                </a:solidFill>
              </a:rPr>
              <a:t>Analitzar les característiques a Espanya</a:t>
            </a:r>
          </a:p>
          <a:p>
            <a:r>
              <a:rPr lang="ca-ES" sz="800" dirty="0" smtClean="0">
                <a:solidFill>
                  <a:schemeClr val="bg1">
                    <a:lumMod val="85000"/>
                  </a:schemeClr>
                </a:solidFill>
                <a:latin typeface="Arial" pitchFamily="34" charset="0"/>
                <a:cs typeface="Arial" pitchFamily="34" charset="0"/>
              </a:rPr>
              <a:t>VII  </a:t>
            </a:r>
            <a:r>
              <a:rPr lang="ca-ES" sz="800" dirty="0" smtClean="0">
                <a:solidFill>
                  <a:schemeClr val="bg1">
                    <a:lumMod val="85000"/>
                  </a:schemeClr>
                </a:solidFill>
              </a:rPr>
              <a:t>Orientacions a tenir en compte</a:t>
            </a:r>
          </a:p>
          <a:p>
            <a:r>
              <a:rPr lang="ca-ES" sz="800" dirty="0" smtClean="0">
                <a:solidFill>
                  <a:schemeClr val="bg1">
                    <a:lumMod val="85000"/>
                  </a:schemeClr>
                </a:solidFill>
                <a:latin typeface="Arial" pitchFamily="34" charset="0"/>
                <a:cs typeface="Arial" pitchFamily="34" charset="0"/>
              </a:rPr>
              <a:t>VIII </a:t>
            </a:r>
            <a:r>
              <a:rPr lang="ca-ES" sz="800" dirty="0" smtClean="0">
                <a:solidFill>
                  <a:schemeClr val="bg1">
                    <a:lumMod val="85000"/>
                  </a:schemeClr>
                </a:solidFill>
              </a:rPr>
              <a:t>Conclusions</a:t>
            </a:r>
          </a:p>
          <a:p>
            <a:r>
              <a:rPr lang="ca-ES" sz="800" dirty="0">
                <a:solidFill>
                  <a:schemeClr val="bg1">
                    <a:lumMod val="85000"/>
                  </a:schemeClr>
                </a:solidFill>
                <a:latin typeface="Arial" pitchFamily="34" charset="0"/>
                <a:cs typeface="Arial" pitchFamily="34" charset="0"/>
              </a:rPr>
              <a:t>IX   Bibliografia</a:t>
            </a:r>
          </a:p>
          <a:p>
            <a:endParaRPr lang="ca-ES" sz="800" dirty="0">
              <a:solidFill>
                <a:schemeClr val="bg1">
                  <a:lumMod val="85000"/>
                </a:schemeClr>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164DF177-FBC5-401B-BFD3-87995E7CCC2A}" type="slidenum">
              <a:rPr lang="es-ES" smtClean="0"/>
              <a:pPr/>
              <a:t>9</a:t>
            </a:fld>
            <a:endParaRPr lang="es-ES"/>
          </a:p>
        </p:txBody>
      </p:sp>
    </p:spTree>
    <p:extLst>
      <p:ext uri="{BB962C8B-B14F-4D97-AF65-F5344CB8AC3E}">
        <p14:creationId xmlns:p14="http://schemas.microsoft.com/office/powerpoint/2010/main" val="2083978040"/>
      </p:ext>
    </p:extLst>
  </p:cSld>
  <p:clrMapOvr>
    <a:masterClrMapping/>
  </p:clrMapOvr>
  <mc:AlternateContent xmlns:mc="http://schemas.openxmlformats.org/markup-compatibility/2006" xmlns:p14="http://schemas.microsoft.com/office/powerpoint/2010/main">
    <mc:Choice Requires="p14">
      <p:transition p14:dur="0">
        <p:sndAc>
          <p:stSnd>
            <p:snd r:embed="rId2" name="wind.wav"/>
          </p:stSnd>
        </p:sndAc>
      </p:transition>
    </mc:Choice>
    <mc:Fallback xmlns="">
      <p:transition>
        <p:sndAc>
          <p:stSnd>
            <p:snd r:embed="rId4" name="wind.wav"/>
          </p:stSnd>
        </p:sndAc>
      </p:transition>
    </mc:Fallback>
  </mc:AlternateContent>
  <p:timing>
    <p:tnLst>
      <p:par>
        <p:cTn id="1" dur="indefinite" restart="never" nodeType="tmRoot"/>
      </p:par>
    </p:tnLst>
  </p:timing>
</p:sld>
</file>

<file path=ppt/theme/theme1.xml><?xml version="1.0" encoding="utf-8"?>
<a:theme xmlns:a="http://schemas.openxmlformats.org/drawingml/2006/main" name="Welcome">
  <a:themeElements>
    <a:clrScheme name="Welcome">
      <a:dk1>
        <a:sysClr val="windowText" lastClr="000000"/>
      </a:dk1>
      <a:lt1>
        <a:sysClr val="window" lastClr="FFFFFF"/>
      </a:lt1>
      <a:dk2>
        <a:srgbClr val="00272B"/>
      </a:dk2>
      <a:lt2>
        <a:srgbClr val="F7F7FF"/>
      </a:lt2>
      <a:accent1>
        <a:srgbClr val="006AED"/>
      </a:accent1>
      <a:accent2>
        <a:srgbClr val="0087BF"/>
      </a:accent2>
      <a:accent3>
        <a:srgbClr val="5D974B"/>
      </a:accent3>
      <a:accent4>
        <a:srgbClr val="9DBB3F"/>
      </a:accent4>
      <a:accent5>
        <a:srgbClr val="C77CC7"/>
      </a:accent5>
      <a:accent6>
        <a:srgbClr val="996699"/>
      </a:accent6>
      <a:hlink>
        <a:srgbClr val="E78707"/>
      </a:hlink>
      <a:folHlink>
        <a:srgbClr val="C618BA"/>
      </a:folHlink>
    </a:clrScheme>
    <a:fontScheme name="Welcome">
      <a:majorFont>
        <a:latin typeface="Book Antiqua"/>
        <a:ea typeface=""/>
        <a:cs typeface=""/>
        <a:font script="Jpan" typeface="ＭＳ Ｐゴシック"/>
        <a:font script="Hang" typeface="돋움"/>
        <a:font script="Hans" typeface="华文中宋"/>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mbria"/>
        <a:ea typeface=""/>
        <a:cs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elcome">
      <a:fillStyleLst>
        <a:solidFill>
          <a:schemeClr val="phClr">
            <a:tint val="100000"/>
            <a:shade val="100000"/>
            <a:hueMod val="100000"/>
            <a:satMod val="150000"/>
          </a:schemeClr>
        </a:solidFill>
        <a:gradFill rotWithShape="1">
          <a:gsLst>
            <a:gs pos="0">
              <a:schemeClr val="phClr">
                <a:tint val="10000"/>
                <a:shade val="100000"/>
                <a:hueMod val="100000"/>
                <a:satMod val="1000000"/>
              </a:schemeClr>
            </a:gs>
            <a:gs pos="100000">
              <a:schemeClr val="phClr">
                <a:tint val="100000"/>
                <a:shade val="100000"/>
                <a:hueMod val="100000"/>
                <a:satMod val="300000"/>
              </a:schemeClr>
            </a:gs>
          </a:gsLst>
          <a:lin ang="16200000" scaled="1"/>
        </a:gradFill>
        <a:gradFill flip="none" rotWithShape="1">
          <a:gsLst>
            <a:gs pos="0">
              <a:schemeClr val="phClr">
                <a:tint val="70000"/>
              </a:schemeClr>
            </a:gs>
            <a:gs pos="30000">
              <a:schemeClr val="phClr">
                <a:tint val="90000"/>
              </a:schemeClr>
            </a:gs>
            <a:gs pos="88000">
              <a:schemeClr val="phClr">
                <a:shade val="30000"/>
              </a:schemeClr>
            </a:gs>
            <a:gs pos="100000">
              <a:schemeClr val="phClr">
                <a:shade val="20000"/>
              </a:schemeClr>
            </a:gs>
          </a:gsLst>
          <a:lin ang="5400000" scaled="1"/>
          <a:tileRect/>
        </a:grad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outerShdw blurRad="39000" dist="25400" dir="5400000">
              <a:srgbClr val="000000">
                <a:alpha val="40000"/>
              </a:srgbClr>
            </a:outerShdw>
          </a:effectLst>
        </a:effectStyle>
        <a:effectStyle>
          <a:effectLst>
            <a:outerShdw blurRad="39000" dist="25400" dir="5400000">
              <a:srgbClr val="000000">
                <a:alpha val="30000"/>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Lst>
      <a:bgFillStyleLst>
        <a:solidFill>
          <a:schemeClr val="phClr">
            <a:tint val="100000"/>
            <a:shade val="100000"/>
            <a:hueMod val="100000"/>
            <a:satMod val="100000"/>
          </a:schemeClr>
        </a:solidFill>
        <a:gradFill rotWithShape="1">
          <a:gsLst>
            <a:gs pos="0">
              <a:schemeClr val="phClr">
                <a:tint val="100000"/>
                <a:shade val="30000"/>
                <a:hueMod val="100000"/>
              </a:schemeClr>
            </a:gs>
            <a:gs pos="20000">
              <a:schemeClr val="phClr">
                <a:tint val="100000"/>
                <a:shade val="100000"/>
                <a:hueMod val="100000"/>
              </a:schemeClr>
            </a:gs>
            <a:gs pos="100000">
              <a:schemeClr val="phClr">
                <a:tint val="90000"/>
                <a:shade val="100000"/>
                <a:hueMod val="100000"/>
                <a:satMod val="1600000"/>
              </a:schemeClr>
            </a:gs>
          </a:gsLst>
          <a:lin ang="16200000" scaled="1"/>
        </a:gradFill>
        <a:gradFill rotWithShape="1">
          <a:gsLst>
            <a:gs pos="0">
              <a:schemeClr val="phClr">
                <a:tint val="100000"/>
                <a:shade val="30000"/>
                <a:hueMod val="100000"/>
                <a:satMod val="1600000"/>
              </a:schemeClr>
            </a:gs>
            <a:gs pos="20000">
              <a:schemeClr val="phClr">
                <a:tint val="100000"/>
                <a:shade val="100000"/>
                <a:hueMod val="100000"/>
                <a:satMod val="500000"/>
              </a:schemeClr>
            </a:gs>
            <a:gs pos="100000">
              <a:schemeClr val="phClr">
                <a:tint val="90000"/>
                <a:shade val="100000"/>
                <a:hueMod val="100000"/>
                <a:satMod val="1600000"/>
              </a:schemeClr>
            </a:gs>
          </a:gsLst>
          <a:lin ang="16200000" scaled="1"/>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TC010219416[[fn=Tema de bienvenida]]</Template>
  <TotalTime>196</TotalTime>
  <Words>1899</Words>
  <Application>Microsoft Office PowerPoint</Application>
  <PresentationFormat>Presentación en pantalla (4:3)</PresentationFormat>
  <Paragraphs>273</Paragraphs>
  <Slides>19</Slides>
  <Notes>1</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Welcome</vt:lpstr>
      <vt:lpstr>Els efectes de les TIC  sobre els desequilibris  territorials</vt:lpstr>
      <vt:lpstr>Índex</vt:lpstr>
      <vt:lpstr>Introducció</vt:lpstr>
      <vt:lpstr>Principals  transformacions</vt:lpstr>
      <vt:lpstr>Principals  transformacions</vt:lpstr>
      <vt:lpstr>Principals  transformacions</vt:lpstr>
      <vt:lpstr>Principis i bases explicatives</vt:lpstr>
      <vt:lpstr>Principis i bases explicatives</vt:lpstr>
      <vt:lpstr>Identificar les principals aplicacions</vt:lpstr>
      <vt:lpstr>Identificar les principals aplicacions</vt:lpstr>
      <vt:lpstr>Analitzar les  característiques a Espanya</vt:lpstr>
      <vt:lpstr>Analitzar les  característiques a Espanya</vt:lpstr>
      <vt:lpstr>% OCUPATS EN SERVEIS  INFORMÀTICS,  I+D Y TELECOMUNICACIONS</vt:lpstr>
      <vt:lpstr>% EMPRESES DEDICADES  A LES TIC EN CADA COMUNITAT</vt:lpstr>
      <vt:lpstr>Orientacions a tenir en compte</vt:lpstr>
      <vt:lpstr>Orientacions a tenir en compte</vt:lpstr>
      <vt:lpstr>Conclusions</vt:lpstr>
      <vt:lpstr>Bibliografia</vt:lpstr>
      <vt:lpstr>Presentación de PowerPoint</vt:lpstr>
    </vt:vector>
  </TitlesOfParts>
  <Company>casa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efectos de las TIC sobre los desequilibrios territoriales</dc:title>
  <dc:creator>Jose Manuel Randos Parra</dc:creator>
  <cp:lastModifiedBy>Jose Manuel Randos Parra</cp:lastModifiedBy>
  <cp:revision>26</cp:revision>
  <dcterms:created xsi:type="dcterms:W3CDTF">2011-03-30T18:48:21Z</dcterms:created>
  <dcterms:modified xsi:type="dcterms:W3CDTF">2011-04-01T07:49:22Z</dcterms:modified>
</cp:coreProperties>
</file>